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0" r:id="rId3"/>
    <p:sldId id="275" r:id="rId4"/>
    <p:sldId id="266" r:id="rId5"/>
    <p:sldId id="276" r:id="rId6"/>
    <p:sldId id="281" r:id="rId7"/>
    <p:sldId id="274" r:id="rId8"/>
    <p:sldId id="290" r:id="rId9"/>
    <p:sldId id="282" r:id="rId10"/>
    <p:sldId id="261" r:id="rId11"/>
    <p:sldId id="298" r:id="rId12"/>
    <p:sldId id="283" r:id="rId13"/>
    <p:sldId id="260" r:id="rId14"/>
    <p:sldId id="271" r:id="rId15"/>
    <p:sldId id="263" r:id="rId16"/>
    <p:sldId id="297" r:id="rId17"/>
    <p:sldId id="301" r:id="rId18"/>
    <p:sldId id="277" r:id="rId19"/>
    <p:sldId id="299" r:id="rId20"/>
    <p:sldId id="279" r:id="rId21"/>
    <p:sldId id="296" r:id="rId22"/>
    <p:sldId id="287" r:id="rId23"/>
    <p:sldId id="288" r:id="rId24"/>
    <p:sldId id="284" r:id="rId25"/>
    <p:sldId id="285" r:id="rId26"/>
    <p:sldId id="286" r:id="rId27"/>
    <p:sldId id="300" r:id="rId28"/>
    <p:sldId id="294" r:id="rId29"/>
    <p:sldId id="291" r:id="rId30"/>
    <p:sldId id="295" r:id="rId31"/>
    <p:sldId id="293" r:id="rId32"/>
    <p:sldId id="280" r:id="rId33"/>
    <p:sldId id="272" r:id="rId34"/>
    <p:sldId id="257" r:id="rId35"/>
    <p:sldId id="258" r:id="rId36"/>
    <p:sldId id="289" r:id="rId37"/>
    <p:sldId id="302"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9935"/>
    <a:srgbClr val="3D6FCD"/>
    <a:srgbClr val="F2B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87"/>
    <p:restoredTop sz="83810"/>
  </p:normalViewPr>
  <p:slideViewPr>
    <p:cSldViewPr snapToGrid="0" snapToObjects="1">
      <p:cViewPr varScale="1">
        <p:scale>
          <a:sx n="106" d="100"/>
          <a:sy n="106" d="100"/>
        </p:scale>
        <p:origin x="10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6D616-0DAA-664D-9803-57D403266DE6}" type="datetimeFigureOut">
              <a:rPr kumimoji="1" lang="zh-CN" altLang="en-US" smtClean="0"/>
              <a:t>2023/3/17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66E7F-D6ED-0A48-B6F0-13115DB452E5}" type="slidenum">
              <a:rPr kumimoji="1" lang="zh-CN" altLang="en-US" smtClean="0"/>
              <a:t>‹#›</a:t>
            </a:fld>
            <a:endParaRPr kumimoji="1" lang="zh-CN" altLang="en-US"/>
          </a:p>
        </p:txBody>
      </p:sp>
    </p:spTree>
    <p:extLst>
      <p:ext uri="{BB962C8B-B14F-4D97-AF65-F5344CB8AC3E}">
        <p14:creationId xmlns:p14="http://schemas.microsoft.com/office/powerpoint/2010/main" val="141093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a:t>
            </a:fld>
            <a:endParaRPr kumimoji="1" lang="zh-CN" altLang="en-US"/>
          </a:p>
        </p:txBody>
      </p:sp>
    </p:spTree>
    <p:extLst>
      <p:ext uri="{BB962C8B-B14F-4D97-AF65-F5344CB8AC3E}">
        <p14:creationId xmlns:p14="http://schemas.microsoft.com/office/powerpoint/2010/main" val="4025712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2021-Pre-train, Prompt, and Predict- A Systematic Survey of Prompting Methods in Natural Language Processing</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12</a:t>
            </a:fld>
            <a:endParaRPr kumimoji="1" lang="zh-CN" altLang="en-US"/>
          </a:p>
        </p:txBody>
      </p:sp>
    </p:spTree>
    <p:extLst>
      <p:ext uri="{BB962C8B-B14F-4D97-AF65-F5344CB8AC3E}">
        <p14:creationId xmlns:p14="http://schemas.microsoft.com/office/powerpoint/2010/main" val="2962348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2020-nips-Language Models are Few-Shot Learners</a:t>
            </a:r>
          </a:p>
          <a:p>
            <a:pPr marL="685800" lvl="1" indent="-228600">
              <a:buAutoNum type="arabicPeriod"/>
            </a:pPr>
            <a:r>
              <a:rPr kumimoji="1" lang="en" altLang="zh-CN" dirty="0"/>
              <a:t>2021-Pre-train, Prompt, and Predict- A Systematic Survey of Prompting Methods in Natural Language Processing</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13</a:t>
            </a:fld>
            <a:endParaRPr kumimoji="1" lang="zh-CN" altLang="en-US"/>
          </a:p>
        </p:txBody>
      </p:sp>
    </p:spTree>
    <p:extLst>
      <p:ext uri="{BB962C8B-B14F-4D97-AF65-F5344CB8AC3E}">
        <p14:creationId xmlns:p14="http://schemas.microsoft.com/office/powerpoint/2010/main" val="3956793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2022-nips-Chain-of-Thought Prompting Elicits Reasoning in Large Language Models</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14</a:t>
            </a:fld>
            <a:endParaRPr kumimoji="1" lang="zh-CN" altLang="en-US"/>
          </a:p>
        </p:txBody>
      </p:sp>
    </p:spTree>
    <p:extLst>
      <p:ext uri="{BB962C8B-B14F-4D97-AF65-F5344CB8AC3E}">
        <p14:creationId xmlns:p14="http://schemas.microsoft.com/office/powerpoint/2010/main" val="1370412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2022-EMNLP-Rethinking the Role of Demonstrations- What Makes In-Context Learning Work </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15</a:t>
            </a:fld>
            <a:endParaRPr kumimoji="1" lang="zh-CN" altLang="en-US"/>
          </a:p>
        </p:txBody>
      </p:sp>
    </p:spTree>
    <p:extLst>
      <p:ext uri="{BB962C8B-B14F-4D97-AF65-F5344CB8AC3E}">
        <p14:creationId xmlns:p14="http://schemas.microsoft.com/office/powerpoint/2010/main" val="2758996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2022- Why Can GPT Learn In-Context? Language Models Secretly Perform Gradient Descent as Meta-Optimizers</a:t>
            </a:r>
          </a:p>
          <a:p>
            <a:pPr marL="685800" lvl="1" indent="-228600">
              <a:buAutoNum type="arabicPeriod"/>
            </a:pPr>
            <a:r>
              <a:rPr kumimoji="1" lang="en-US" altLang="zh-CN" dirty="0"/>
              <a:t>2023- Larger language models do in-context learning differently</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16</a:t>
            </a:fld>
            <a:endParaRPr kumimoji="1" lang="zh-CN" altLang="en-US"/>
          </a:p>
        </p:txBody>
      </p:sp>
    </p:spTree>
    <p:extLst>
      <p:ext uri="{BB962C8B-B14F-4D97-AF65-F5344CB8AC3E}">
        <p14:creationId xmlns:p14="http://schemas.microsoft.com/office/powerpoint/2010/main" val="1372175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2023- Larger language models do in-context learning differently</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17</a:t>
            </a:fld>
            <a:endParaRPr kumimoji="1" lang="zh-CN" altLang="en-US"/>
          </a:p>
        </p:txBody>
      </p:sp>
    </p:spTree>
    <p:extLst>
      <p:ext uri="{BB962C8B-B14F-4D97-AF65-F5344CB8AC3E}">
        <p14:creationId xmlns:p14="http://schemas.microsoft.com/office/powerpoint/2010/main" val="1150013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2021-Evaluating Large Language Models Trained on Code</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18</a:t>
            </a:fld>
            <a:endParaRPr kumimoji="1" lang="zh-CN" altLang="en-US"/>
          </a:p>
        </p:txBody>
      </p:sp>
    </p:spTree>
    <p:extLst>
      <p:ext uri="{BB962C8B-B14F-4D97-AF65-F5344CB8AC3E}">
        <p14:creationId xmlns:p14="http://schemas.microsoft.com/office/powerpoint/2010/main" val="346370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2021-Evaluating Large Language Models Trained on Code</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19</a:t>
            </a:fld>
            <a:endParaRPr kumimoji="1" lang="zh-CN" altLang="en-US"/>
          </a:p>
        </p:txBody>
      </p:sp>
    </p:spTree>
    <p:extLst>
      <p:ext uri="{BB962C8B-B14F-4D97-AF65-F5344CB8AC3E}">
        <p14:creationId xmlns:p14="http://schemas.microsoft.com/office/powerpoint/2010/main" val="3019422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20</a:t>
            </a:fld>
            <a:endParaRPr kumimoji="1" lang="zh-CN" altLang="en-US"/>
          </a:p>
        </p:txBody>
      </p:sp>
    </p:spTree>
    <p:extLst>
      <p:ext uri="{BB962C8B-B14F-4D97-AF65-F5344CB8AC3E}">
        <p14:creationId xmlns:p14="http://schemas.microsoft.com/office/powerpoint/2010/main" val="60253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22</a:t>
            </a:fld>
            <a:endParaRPr kumimoji="1" lang="zh-CN" altLang="en-US"/>
          </a:p>
        </p:txBody>
      </p:sp>
    </p:spTree>
    <p:extLst>
      <p:ext uri="{BB962C8B-B14F-4D97-AF65-F5344CB8AC3E}">
        <p14:creationId xmlns:p14="http://schemas.microsoft.com/office/powerpoint/2010/main" val="920666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Introducing </a:t>
            </a:r>
            <a:r>
              <a:rPr kumimoji="1" lang="en" altLang="zh-CN" dirty="0" err="1"/>
              <a:t>ChatGPT</a:t>
            </a:r>
            <a:r>
              <a:rPr kumimoji="1" lang="zh-CN" altLang="en-US" dirty="0"/>
              <a:t> </a:t>
            </a:r>
            <a:r>
              <a:rPr kumimoji="1" lang="en" altLang="zh-CN" dirty="0"/>
              <a:t>https://</a:t>
            </a:r>
            <a:r>
              <a:rPr kumimoji="1" lang="en" altLang="zh-CN" dirty="0" err="1"/>
              <a:t>openai.com</a:t>
            </a:r>
            <a:r>
              <a:rPr kumimoji="1" lang="en" altLang="zh-CN" dirty="0"/>
              <a:t>/blog/</a:t>
            </a:r>
            <a:r>
              <a:rPr kumimoji="1" lang="en" altLang="zh-CN" dirty="0" err="1"/>
              <a:t>chatgpt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a:t>
            </a:fld>
            <a:endParaRPr kumimoji="1" lang="zh-CN" altLang="en-US"/>
          </a:p>
        </p:txBody>
      </p:sp>
    </p:spTree>
    <p:extLst>
      <p:ext uri="{BB962C8B-B14F-4D97-AF65-F5344CB8AC3E}">
        <p14:creationId xmlns:p14="http://schemas.microsoft.com/office/powerpoint/2010/main" val="1403366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23</a:t>
            </a:fld>
            <a:endParaRPr kumimoji="1" lang="zh-CN" altLang="en-US"/>
          </a:p>
        </p:txBody>
      </p:sp>
    </p:spTree>
    <p:extLst>
      <p:ext uri="{BB962C8B-B14F-4D97-AF65-F5344CB8AC3E}">
        <p14:creationId xmlns:p14="http://schemas.microsoft.com/office/powerpoint/2010/main" val="2734648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24</a:t>
            </a:fld>
            <a:endParaRPr kumimoji="1" lang="zh-CN" altLang="en-US"/>
          </a:p>
        </p:txBody>
      </p:sp>
    </p:spTree>
    <p:extLst>
      <p:ext uri="{BB962C8B-B14F-4D97-AF65-F5344CB8AC3E}">
        <p14:creationId xmlns:p14="http://schemas.microsoft.com/office/powerpoint/2010/main" val="959784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25</a:t>
            </a:fld>
            <a:endParaRPr kumimoji="1" lang="zh-CN" altLang="en-US"/>
          </a:p>
        </p:txBody>
      </p:sp>
    </p:spTree>
    <p:extLst>
      <p:ext uri="{BB962C8B-B14F-4D97-AF65-F5344CB8AC3E}">
        <p14:creationId xmlns:p14="http://schemas.microsoft.com/office/powerpoint/2010/main" val="1741438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26</a:t>
            </a:fld>
            <a:endParaRPr kumimoji="1" lang="zh-CN" altLang="en-US"/>
          </a:p>
        </p:txBody>
      </p:sp>
    </p:spTree>
    <p:extLst>
      <p:ext uri="{BB962C8B-B14F-4D97-AF65-F5344CB8AC3E}">
        <p14:creationId xmlns:p14="http://schemas.microsoft.com/office/powerpoint/2010/main" val="2164164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27</a:t>
            </a:fld>
            <a:endParaRPr kumimoji="1" lang="zh-CN" altLang="en-US"/>
          </a:p>
        </p:txBody>
      </p:sp>
    </p:spTree>
    <p:extLst>
      <p:ext uri="{BB962C8B-B14F-4D97-AF65-F5344CB8AC3E}">
        <p14:creationId xmlns:p14="http://schemas.microsoft.com/office/powerpoint/2010/main" val="1195637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28</a:t>
            </a:fld>
            <a:endParaRPr kumimoji="1" lang="zh-CN" altLang="en-US"/>
          </a:p>
        </p:txBody>
      </p:sp>
    </p:spTree>
    <p:extLst>
      <p:ext uri="{BB962C8B-B14F-4D97-AF65-F5344CB8AC3E}">
        <p14:creationId xmlns:p14="http://schemas.microsoft.com/office/powerpoint/2010/main" val="2628341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29</a:t>
            </a:fld>
            <a:endParaRPr kumimoji="1" lang="zh-CN" altLang="en-US"/>
          </a:p>
        </p:txBody>
      </p:sp>
    </p:spTree>
    <p:extLst>
      <p:ext uri="{BB962C8B-B14F-4D97-AF65-F5344CB8AC3E}">
        <p14:creationId xmlns:p14="http://schemas.microsoft.com/office/powerpoint/2010/main" val="1959964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30</a:t>
            </a:fld>
            <a:endParaRPr kumimoji="1" lang="zh-CN" altLang="en-US"/>
          </a:p>
        </p:txBody>
      </p:sp>
    </p:spTree>
    <p:extLst>
      <p:ext uri="{BB962C8B-B14F-4D97-AF65-F5344CB8AC3E}">
        <p14:creationId xmlns:p14="http://schemas.microsoft.com/office/powerpoint/2010/main" val="3205781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2020-nips-Learning to summarize from human feedback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31</a:t>
            </a:fld>
            <a:endParaRPr kumimoji="1" lang="zh-CN" altLang="en-US"/>
          </a:p>
        </p:txBody>
      </p:sp>
    </p:spTree>
    <p:extLst>
      <p:ext uri="{BB962C8B-B14F-4D97-AF65-F5344CB8AC3E}">
        <p14:creationId xmlns:p14="http://schemas.microsoft.com/office/powerpoint/2010/main" val="2485085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Introducing </a:t>
            </a:r>
            <a:r>
              <a:rPr kumimoji="1" lang="en" altLang="zh-CN" dirty="0" err="1"/>
              <a:t>ChatGPT</a:t>
            </a:r>
            <a:r>
              <a:rPr kumimoji="1" lang="zh-CN" altLang="en-US" dirty="0"/>
              <a:t> </a:t>
            </a:r>
            <a:r>
              <a:rPr kumimoji="1" lang="en" altLang="zh-CN" dirty="0"/>
              <a:t>https://</a:t>
            </a:r>
            <a:r>
              <a:rPr kumimoji="1" lang="en" altLang="zh-CN" dirty="0" err="1"/>
              <a:t>openai.com</a:t>
            </a:r>
            <a:r>
              <a:rPr kumimoji="1" lang="en" altLang="zh-CN" dirty="0"/>
              <a:t>/blog/</a:t>
            </a:r>
            <a:r>
              <a:rPr kumimoji="1" lang="en" altLang="zh-CN" dirty="0" err="1"/>
              <a:t>chatgpt</a:t>
            </a:r>
            <a:endParaRPr kumimoji="1" lang="en-US" altLang="zh-CN"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32</a:t>
            </a:fld>
            <a:endParaRPr kumimoji="1" lang="zh-CN" altLang="en-US"/>
          </a:p>
        </p:txBody>
      </p:sp>
    </p:spTree>
    <p:extLst>
      <p:ext uri="{BB962C8B-B14F-4D97-AF65-F5344CB8AC3E}">
        <p14:creationId xmlns:p14="http://schemas.microsoft.com/office/powerpoint/2010/main" val="2553281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2003-JMLR-A Neural Probabilistic Language Model</a:t>
            </a:r>
          </a:p>
          <a:p>
            <a:pPr marL="685800" lvl="1" indent="-228600">
              <a:buAutoNum type="arabicPeriod"/>
            </a:pPr>
            <a:r>
              <a:rPr kumimoji="1" lang="en-US" altLang="zh-CN" dirty="0"/>
              <a:t>2013-ICLR Workshop-Efficient Estimation of Word Representations in Vector Space</a:t>
            </a:r>
          </a:p>
          <a:p>
            <a:pPr marL="1143000" lvl="2" indent="-228600">
              <a:buAutoNum type="arabicPeriod"/>
            </a:pPr>
            <a:r>
              <a:rPr kumimoji="1" lang="en-US" altLang="zh-CN" dirty="0"/>
              <a:t>2013-NIPS-Distributed Representations of Words and Phrases and their Compositionality</a:t>
            </a:r>
          </a:p>
          <a:p>
            <a:pPr marL="685800" lvl="1" indent="-228600">
              <a:buAutoNum type="arabicPeriod"/>
            </a:pPr>
            <a:r>
              <a:rPr kumimoji="1" lang="en-US" altLang="zh-CN" dirty="0"/>
              <a:t>2018-NAACL-</a:t>
            </a:r>
            <a:r>
              <a:rPr lang="en" altLang="zh-CN" dirty="0"/>
              <a:t>Deep contextualized word representations</a:t>
            </a:r>
            <a:endParaRPr kumimoji="1" lang="en-US" altLang="zh-CN" dirty="0"/>
          </a:p>
          <a:p>
            <a:pPr marL="685800" lvl="1" indent="-228600">
              <a:buAutoNum type="arabicPeriod"/>
            </a:pPr>
            <a:r>
              <a:rPr lang="en" altLang="zh-CN" dirty="0"/>
              <a:t>2018-Improving Language Understanding by Generative Pre-Training </a:t>
            </a:r>
            <a:r>
              <a:rPr kumimoji="1" lang="en-US" altLang="zh-CN" dirty="0"/>
              <a:t>(GPT)</a:t>
            </a:r>
          </a:p>
          <a:p>
            <a:pPr marL="685800" lvl="1" indent="-228600">
              <a:buAutoNum type="arabicPeriod"/>
            </a:pPr>
            <a:r>
              <a:rPr kumimoji="1" lang="en-US" altLang="zh-CN" dirty="0"/>
              <a:t>2019-Language models are unsupervised multitask learners (GPT-2)</a:t>
            </a:r>
          </a:p>
          <a:p>
            <a:pPr marL="685800" lvl="1" indent="-228600">
              <a:buAutoNum type="arabicPeriod"/>
            </a:pPr>
            <a:r>
              <a:rPr kumimoji="1" lang="en-US" altLang="zh-CN" dirty="0"/>
              <a:t>2020-nips-Language Models are Few-Shot Learners (GPT-3)</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5</a:t>
            </a:fld>
            <a:endParaRPr kumimoji="1" lang="zh-CN" altLang="en-US"/>
          </a:p>
        </p:txBody>
      </p:sp>
    </p:spTree>
    <p:extLst>
      <p:ext uri="{BB962C8B-B14F-4D97-AF65-F5344CB8AC3E}">
        <p14:creationId xmlns:p14="http://schemas.microsoft.com/office/powerpoint/2010/main" val="3881501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2023-ChatGPT- Jack of all trades, master of none</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33</a:t>
            </a:fld>
            <a:endParaRPr kumimoji="1" lang="zh-CN" altLang="en-US"/>
          </a:p>
        </p:txBody>
      </p:sp>
    </p:spTree>
    <p:extLst>
      <p:ext uri="{BB962C8B-B14F-4D97-AF65-F5344CB8AC3E}">
        <p14:creationId xmlns:p14="http://schemas.microsoft.com/office/powerpoint/2010/main" val="245366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err="1"/>
              <a:t>OpenAI</a:t>
            </a:r>
            <a:endParaRPr kumimoji="1" lang="en-US" altLang="zh-CN" dirty="0"/>
          </a:p>
          <a:p>
            <a:pPr marL="1143000" lvl="2" indent="-228600">
              <a:buAutoNum type="arabicPeriod"/>
            </a:pPr>
            <a:r>
              <a:rPr kumimoji="1" lang="en-US" altLang="zh-CN" dirty="0"/>
              <a:t>Introducing </a:t>
            </a:r>
            <a:r>
              <a:rPr kumimoji="1" lang="en-US" altLang="zh-CN" dirty="0" err="1"/>
              <a:t>ChatGPT</a:t>
            </a:r>
            <a:r>
              <a:rPr kumimoji="1" lang="en-US" altLang="zh-CN" dirty="0"/>
              <a:t> https://</a:t>
            </a:r>
            <a:r>
              <a:rPr kumimoji="1" lang="en-US" altLang="zh-CN" dirty="0" err="1"/>
              <a:t>openai.com</a:t>
            </a:r>
            <a:r>
              <a:rPr kumimoji="1" lang="en-US" altLang="zh-CN" dirty="0"/>
              <a:t>/blog/</a:t>
            </a:r>
            <a:r>
              <a:rPr kumimoji="1" lang="en-US" altLang="zh-CN" dirty="0" err="1"/>
              <a:t>chatgpt</a:t>
            </a:r>
            <a:endParaRPr kumimoji="1" lang="en-US" altLang="zh-CN" dirty="0"/>
          </a:p>
          <a:p>
            <a:pPr marL="1143000" lvl="2" indent="-228600">
              <a:buAutoNum type="arabicPeriod"/>
            </a:pPr>
            <a:r>
              <a:rPr kumimoji="1" lang="en-US" altLang="zh-CN" dirty="0"/>
              <a:t>Models https://</a:t>
            </a:r>
            <a:r>
              <a:rPr kumimoji="1" lang="en-US" altLang="zh-CN" dirty="0" err="1"/>
              <a:t>platform.openai.com</a:t>
            </a:r>
            <a:r>
              <a:rPr kumimoji="1" lang="en-US" altLang="zh-CN" dirty="0"/>
              <a:t>/docs/models/overview</a:t>
            </a:r>
          </a:p>
          <a:p>
            <a:pPr marL="1143000" lvl="2" indent="-228600">
              <a:buAutoNum type="arabicPeriod"/>
            </a:pPr>
            <a:r>
              <a:rPr kumimoji="1" lang="en-US" altLang="zh-CN" dirty="0"/>
              <a:t>Model index for researchers https://</a:t>
            </a:r>
            <a:r>
              <a:rPr kumimoji="1" lang="en-US" altLang="zh-CN" dirty="0" err="1"/>
              <a:t>platform.openai.com</a:t>
            </a:r>
            <a:r>
              <a:rPr kumimoji="1" lang="en-US" altLang="zh-CN" dirty="0"/>
              <a:t>/docs/model-index-for-researchers</a:t>
            </a:r>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6</a:t>
            </a:fld>
            <a:endParaRPr kumimoji="1" lang="zh-CN" altLang="en-US"/>
          </a:p>
        </p:txBody>
      </p:sp>
    </p:spTree>
    <p:extLst>
      <p:ext uri="{BB962C8B-B14F-4D97-AF65-F5344CB8AC3E}">
        <p14:creationId xmlns:p14="http://schemas.microsoft.com/office/powerpoint/2010/main" val="554035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2019-EMNLP-Language Models as Knowledge Bases?</a:t>
            </a:r>
          </a:p>
          <a:p>
            <a:pPr marL="685800" lvl="1" indent="-228600">
              <a:buAutoNum type="arabicPeriod"/>
            </a:pPr>
            <a:endParaRPr kumimoji="1" lang="en-US" altLang="zh-CN"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7</a:t>
            </a:fld>
            <a:endParaRPr kumimoji="1" lang="zh-CN" altLang="en-US"/>
          </a:p>
        </p:txBody>
      </p:sp>
    </p:spTree>
    <p:extLst>
      <p:ext uri="{BB962C8B-B14F-4D97-AF65-F5344CB8AC3E}">
        <p14:creationId xmlns:p14="http://schemas.microsoft.com/office/powerpoint/2010/main" val="93702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US" altLang="zh-CN" dirty="0"/>
              <a:t>2019-EMNLP-Language Models as Knowledge Bases?</a:t>
            </a:r>
          </a:p>
          <a:p>
            <a:pPr marL="685800" lvl="1" indent="-228600">
              <a:buAutoNum type="arabicPeriod"/>
            </a:pPr>
            <a:endParaRPr kumimoji="1" lang="en-US" altLang="zh-CN"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8</a:t>
            </a:fld>
            <a:endParaRPr kumimoji="1" lang="zh-CN" altLang="en-US"/>
          </a:p>
        </p:txBody>
      </p:sp>
    </p:spTree>
    <p:extLst>
      <p:ext uri="{BB962C8B-B14F-4D97-AF65-F5344CB8AC3E}">
        <p14:creationId xmlns:p14="http://schemas.microsoft.com/office/powerpoint/2010/main" val="4056080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zh-CN" altLang="en-US" dirty="0"/>
              <a:t>哈尔滨工业大学：</a:t>
            </a:r>
            <a:r>
              <a:rPr kumimoji="1" lang="en-US" altLang="zh-CN" dirty="0" err="1"/>
              <a:t>ChatGPT</a:t>
            </a:r>
            <a:r>
              <a:rPr kumimoji="1" lang="zh-CN" altLang="en-US" dirty="0"/>
              <a:t>调研报告</a:t>
            </a:r>
            <a:endParaRPr kumimoji="1" lang="en-US" altLang="zh-CN"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9</a:t>
            </a:fld>
            <a:endParaRPr kumimoji="1" lang="zh-CN" altLang="en-US"/>
          </a:p>
        </p:txBody>
      </p:sp>
    </p:spTree>
    <p:extLst>
      <p:ext uri="{BB962C8B-B14F-4D97-AF65-F5344CB8AC3E}">
        <p14:creationId xmlns:p14="http://schemas.microsoft.com/office/powerpoint/2010/main" val="895388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2021-Pre-train, Prompt, and Predict- A Systematic Survey of Prompting Methods in Natural Language Processing</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10</a:t>
            </a:fld>
            <a:endParaRPr kumimoji="1" lang="zh-CN" altLang="en-US"/>
          </a:p>
        </p:txBody>
      </p:sp>
    </p:spTree>
    <p:extLst>
      <p:ext uri="{BB962C8B-B14F-4D97-AF65-F5344CB8AC3E}">
        <p14:creationId xmlns:p14="http://schemas.microsoft.com/office/powerpoint/2010/main" val="1003049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相关工作</a:t>
            </a:r>
            <a:endParaRPr kumimoji="1" lang="en-US" altLang="zh-CN" dirty="0"/>
          </a:p>
          <a:p>
            <a:pPr marL="685800" lvl="1" indent="-228600">
              <a:buAutoNum type="arabicPeriod"/>
            </a:pPr>
            <a:r>
              <a:rPr kumimoji="1" lang="en" altLang="zh-CN" dirty="0"/>
              <a:t>2021-Pre-train, Prompt, and Predict- A Systematic Survey of Prompting Methods in Natural Language Processing</a:t>
            </a:r>
            <a:endParaRPr kumimoji="1" lang="zh-CN" altLang="en-US" dirty="0"/>
          </a:p>
        </p:txBody>
      </p:sp>
      <p:sp>
        <p:nvSpPr>
          <p:cNvPr id="4" name="灯片编号占位符 3"/>
          <p:cNvSpPr>
            <a:spLocks noGrp="1"/>
          </p:cNvSpPr>
          <p:nvPr>
            <p:ph type="sldNum" sz="quarter" idx="5"/>
          </p:nvPr>
        </p:nvSpPr>
        <p:spPr/>
        <p:txBody>
          <a:bodyPr/>
          <a:lstStyle/>
          <a:p>
            <a:fld id="{FC966E7F-D6ED-0A48-B6F0-13115DB452E5}" type="slidenum">
              <a:rPr kumimoji="1" lang="zh-CN" altLang="en-US" smtClean="0"/>
              <a:t>11</a:t>
            </a:fld>
            <a:endParaRPr kumimoji="1" lang="zh-CN" altLang="en-US"/>
          </a:p>
        </p:txBody>
      </p:sp>
    </p:spTree>
    <p:extLst>
      <p:ext uri="{BB962C8B-B14F-4D97-AF65-F5344CB8AC3E}">
        <p14:creationId xmlns:p14="http://schemas.microsoft.com/office/powerpoint/2010/main" val="9828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24542-4510-664D-9606-F27CCDC2B7D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C2EDCAE-7FBA-034A-838C-F415A8EC4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CC5DACE-2F24-D64B-BBFC-8B37622FA820}"/>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5" name="页脚占位符 4">
            <a:extLst>
              <a:ext uri="{FF2B5EF4-FFF2-40B4-BE49-F238E27FC236}">
                <a16:creationId xmlns:a16="http://schemas.microsoft.com/office/drawing/2014/main" id="{A4173B1F-59F8-3F4F-8DA1-146E972F6CA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EAF6ED6-EA57-3C4B-ADCF-D724D50C5FB1}"/>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1640305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61A7D-EBCB-D049-93E8-75946957306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4DC5E60-7333-364D-9D04-D9946E7BAF8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2569D55-B524-584C-B86D-6DD11C0FEF6A}"/>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5" name="页脚占位符 4">
            <a:extLst>
              <a:ext uri="{FF2B5EF4-FFF2-40B4-BE49-F238E27FC236}">
                <a16:creationId xmlns:a16="http://schemas.microsoft.com/office/drawing/2014/main" id="{CFEB26BE-36CF-4C40-823C-86B65C43313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D2B378F-A499-8946-8E45-500C1A7D2D38}"/>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286249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AC42A3-891B-0340-8C86-081B8854BA4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BF59879-1CB1-D54C-829B-5FC6D24B5E2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5AAD224-54DF-0B41-977E-5699B2183777}"/>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5" name="页脚占位符 4">
            <a:extLst>
              <a:ext uri="{FF2B5EF4-FFF2-40B4-BE49-F238E27FC236}">
                <a16:creationId xmlns:a16="http://schemas.microsoft.com/office/drawing/2014/main" id="{0346DC6E-1E40-CD4A-B5F2-27DD16E4E47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96B2A06-BC3A-2E4D-92BE-21FDA2B97A0F}"/>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229356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8E8A1-FD2A-0048-858C-3FE8F800217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4A41D31-A8AF-A640-B210-519C4BB997D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6489C4C-C553-D048-9E32-9AB45BCC8F72}"/>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5" name="页脚占位符 4">
            <a:extLst>
              <a:ext uri="{FF2B5EF4-FFF2-40B4-BE49-F238E27FC236}">
                <a16:creationId xmlns:a16="http://schemas.microsoft.com/office/drawing/2014/main" id="{87C43D6A-8225-6745-9C81-260E9D17D69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B764AB-C57A-5A42-9B91-F586C677AEBB}"/>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154721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0190A-6E73-6043-AF3B-4263C4C29BE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A4DFBC0-129B-804A-8271-88E74598D1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D5CF743-E84B-7444-9290-E77B21E1C445}"/>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5" name="页脚占位符 4">
            <a:extLst>
              <a:ext uri="{FF2B5EF4-FFF2-40B4-BE49-F238E27FC236}">
                <a16:creationId xmlns:a16="http://schemas.microsoft.com/office/drawing/2014/main" id="{F1A59139-42DE-974E-BA41-8B53B1BB058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327D0D-0AFD-E547-B455-739DBDE4A90B}"/>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38493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19937-5211-2F4C-9449-7A8572A060C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1C6993F-2D5E-9D41-93BB-FFBCE9EE75D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546CBE7-AECF-E44A-B789-418AE2A8C890}"/>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13D7556-2351-FC45-A8E2-054E28CB8B23}"/>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6" name="页脚占位符 5">
            <a:extLst>
              <a:ext uri="{FF2B5EF4-FFF2-40B4-BE49-F238E27FC236}">
                <a16:creationId xmlns:a16="http://schemas.microsoft.com/office/drawing/2014/main" id="{5262F637-DA4D-6847-8C8F-5F48470314D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0CA4631-1CAD-C34B-9D24-35692661C950}"/>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909922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C6E29-A4A4-1148-94AE-C9C9A730D7F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FBAB818-97DB-4E42-986C-530111EA8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FED382EC-0FC8-1549-9BA6-8694E84D723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7233E79-2B37-1B48-AD17-404884E5AC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82D9C0E-2803-1B42-B588-C8971C85BCE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3B367EA-CBE4-E044-B3BC-4ABA463CFD15}"/>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8" name="页脚占位符 7">
            <a:extLst>
              <a:ext uri="{FF2B5EF4-FFF2-40B4-BE49-F238E27FC236}">
                <a16:creationId xmlns:a16="http://schemas.microsoft.com/office/drawing/2014/main" id="{D2B5DF58-9389-CF41-9AFA-4DD20D4EB78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B303D3E-6BC3-3143-9D5D-0785C9350DA5}"/>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89323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95664C-C957-0B4C-854A-9D9D67DF6C7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86A111F-0D29-3B4A-886C-92D4A2B8D9CD}"/>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4" name="页脚占位符 3">
            <a:extLst>
              <a:ext uri="{FF2B5EF4-FFF2-40B4-BE49-F238E27FC236}">
                <a16:creationId xmlns:a16="http://schemas.microsoft.com/office/drawing/2014/main" id="{B9AD72E6-96B8-7B4E-A753-CB68FF88C26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990A594-3F6E-EC41-971C-0CDD2CEE421A}"/>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2288632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250DF3-15E9-F049-AD58-863D7FA797B4}"/>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3" name="页脚占位符 2">
            <a:extLst>
              <a:ext uri="{FF2B5EF4-FFF2-40B4-BE49-F238E27FC236}">
                <a16:creationId xmlns:a16="http://schemas.microsoft.com/office/drawing/2014/main" id="{90DE0152-B68C-DA47-BB68-1BA8F50BDBD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DF10BE0-C898-5846-AA15-07530214E32F}"/>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320875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82286-1166-7D49-870D-2A1F6D29E57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0E3BEB6-ED0E-A345-AEA8-8112BDFAA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44C7713-8A34-8A4C-9D99-9189C3993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AB4BC16-21F4-5149-91D0-1A0BDFEE4E39}"/>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6" name="页脚占位符 5">
            <a:extLst>
              <a:ext uri="{FF2B5EF4-FFF2-40B4-BE49-F238E27FC236}">
                <a16:creationId xmlns:a16="http://schemas.microsoft.com/office/drawing/2014/main" id="{1D3FA886-74FB-C948-8EA8-60472C48FDB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F14CBE1-43F1-B14C-8CBA-3141F372E178}"/>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178506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90FDA-A321-DF48-BD40-6A0C093F0F7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1CC7A6D-FEE9-A147-9E1F-E187F8E6D3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533AE81-D44B-974B-AAA4-05C7421FB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2206C7B-1D17-CE4B-BF7D-E29A2B140422}"/>
              </a:ext>
            </a:extLst>
          </p:cNvPr>
          <p:cNvSpPr>
            <a:spLocks noGrp="1"/>
          </p:cNvSpPr>
          <p:nvPr>
            <p:ph type="dt" sz="half" idx="10"/>
          </p:nvPr>
        </p:nvSpPr>
        <p:spPr/>
        <p:txBody>
          <a:bodyPr/>
          <a:lstStyle/>
          <a:p>
            <a:fld id="{5D6BCED9-A5C2-4F47-9908-FE1C73C5DC9F}" type="datetimeFigureOut">
              <a:rPr kumimoji="1" lang="zh-CN" altLang="en-US" smtClean="0"/>
              <a:t>2023/3/17</a:t>
            </a:fld>
            <a:endParaRPr kumimoji="1" lang="zh-CN" altLang="en-US"/>
          </a:p>
        </p:txBody>
      </p:sp>
      <p:sp>
        <p:nvSpPr>
          <p:cNvPr id="6" name="页脚占位符 5">
            <a:extLst>
              <a:ext uri="{FF2B5EF4-FFF2-40B4-BE49-F238E27FC236}">
                <a16:creationId xmlns:a16="http://schemas.microsoft.com/office/drawing/2014/main" id="{C62AD312-E06A-154E-A48D-A6FE68B4814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0DD921D-74A1-E34F-AE4A-6696800E67BE}"/>
              </a:ext>
            </a:extLst>
          </p:cNvPr>
          <p:cNvSpPr>
            <a:spLocks noGrp="1"/>
          </p:cNvSpPr>
          <p:nvPr>
            <p:ph type="sldNum" sz="quarter" idx="12"/>
          </p:nvPr>
        </p:nvSpPr>
        <p:spPr/>
        <p:txBody>
          <a:body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235447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27C613-74FC-FC41-B7D9-78A542CE2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F3637A1-0AEE-704B-AE6E-9731AA46C3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047D151-112E-C747-AD95-3F9C38915F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BCED9-A5C2-4F47-9908-FE1C73C5DC9F}" type="datetimeFigureOut">
              <a:rPr kumimoji="1" lang="zh-CN" altLang="en-US" smtClean="0"/>
              <a:t>2023/3/17</a:t>
            </a:fld>
            <a:endParaRPr kumimoji="1" lang="zh-CN" altLang="en-US"/>
          </a:p>
        </p:txBody>
      </p:sp>
      <p:sp>
        <p:nvSpPr>
          <p:cNvPr id="5" name="页脚占位符 4">
            <a:extLst>
              <a:ext uri="{FF2B5EF4-FFF2-40B4-BE49-F238E27FC236}">
                <a16:creationId xmlns:a16="http://schemas.microsoft.com/office/drawing/2014/main" id="{53A62BD9-16C5-D545-B0EC-57484E5741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7908E97-9167-7343-8547-18D8A7B150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E0DE22-03CA-A149-AFC1-A4C3E1FA87AD}" type="slidenum">
              <a:rPr kumimoji="1" lang="zh-CN" altLang="en-US" smtClean="0"/>
              <a:t>‹#›</a:t>
            </a:fld>
            <a:endParaRPr kumimoji="1" lang="zh-CN" altLang="en-US"/>
          </a:p>
        </p:txBody>
      </p:sp>
    </p:spTree>
    <p:extLst>
      <p:ext uri="{BB962C8B-B14F-4D97-AF65-F5344CB8AC3E}">
        <p14:creationId xmlns:p14="http://schemas.microsoft.com/office/powerpoint/2010/main" val="54662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0.png"/><Relationship Id="rId1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280.png"/><Relationship Id="rId12" Type="http://schemas.openxmlformats.org/officeDocument/2006/relationships/image" Target="../media/image330.png"/><Relationship Id="rId17" Type="http://schemas.openxmlformats.org/officeDocument/2006/relationships/image" Target="../media/image38.png"/><Relationship Id="rId2" Type="http://schemas.openxmlformats.org/officeDocument/2006/relationships/notesSlide" Target="../notesSlides/notesSlide24.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260.png"/><Relationship Id="rId15" Type="http://schemas.openxmlformats.org/officeDocument/2006/relationships/image" Target="../media/image360.png"/><Relationship Id="rId10" Type="http://schemas.openxmlformats.org/officeDocument/2006/relationships/image" Target="../media/image310.png"/><Relationship Id="rId19"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00.png"/><Relationship Id="rId14" Type="http://schemas.openxmlformats.org/officeDocument/2006/relationships/image" Target="../media/image35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28.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f/awesome-chatgpt-prompts" TargetMode="External"/><Relationship Id="rId2" Type="http://schemas.openxmlformats.org/officeDocument/2006/relationships/hyperlink" Target="https://github.com/humanloop/awesome-chatgpt" TargetMode="External"/><Relationship Id="rId1" Type="http://schemas.openxmlformats.org/officeDocument/2006/relationships/slideLayout" Target="../slideLayouts/slideLayout2.xml"/><Relationship Id="rId5" Type="http://schemas.openxmlformats.org/officeDocument/2006/relationships/hyperlink" Target="https://github.com/qunash/chatgpt-advanced" TargetMode="External"/><Relationship Id="rId4" Type="http://schemas.openxmlformats.org/officeDocument/2006/relationships/hyperlink" Target="https://github.com/PlexPt/awesome-chatgpt-prompts-zh"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ka.gumroad.com/l/art-of-chatgpt-prompting?a=705657043" TargetMode="External"/><Relationship Id="rId2" Type="http://schemas.openxmlformats.org/officeDocument/2006/relationships/hyperlink" Target="https://openai.com/blog/chatgpt" TargetMode="External"/><Relationship Id="rId1" Type="http://schemas.openxmlformats.org/officeDocument/2006/relationships/slideLayout" Target="../slideLayouts/slideLayout2.xml"/><Relationship Id="rId6" Type="http://schemas.openxmlformats.org/officeDocument/2006/relationships/hyperlink" Target="https://mp.weixin.qq.com/s/mgxWigf5UrsAf3DIpb2AOw" TargetMode="External"/><Relationship Id="rId5" Type="http://schemas.openxmlformats.org/officeDocument/2006/relationships/hyperlink" Target="http://t.csdn.cn/YKApF" TargetMode="External"/><Relationship Id="rId4" Type="http://schemas.openxmlformats.org/officeDocument/2006/relationships/hyperlink" Target="https://fka.gumroad.com/l/how-to-make-money-with-chatgp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github.com/bannedbook/fanqiang/blob/master/signup-chatgpt.md#%E4%B8%AD%E5%9B%BD%E5%A4%A7%E9%99%86%E6%B3%A8%E5%86%8Cchatgpt%E6%95%99%E7%A8%8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A3EBF1-7FA3-D84B-BF29-3F67E8EB91C1}"/>
              </a:ext>
            </a:extLst>
          </p:cNvPr>
          <p:cNvSpPr>
            <a:spLocks noGrp="1"/>
          </p:cNvSpPr>
          <p:nvPr>
            <p:ph type="ctrTitle"/>
          </p:nvPr>
        </p:nvSpPr>
        <p:spPr/>
        <p:txBody>
          <a:bodyPr/>
          <a:lstStyle/>
          <a:p>
            <a:r>
              <a:rPr kumimoji="1" lang="en-US" altLang="zh-CN" dirty="0" err="1"/>
              <a:t>ChatGPT</a:t>
            </a:r>
            <a:br>
              <a:rPr kumimoji="1" lang="en-US" altLang="zh-CN" dirty="0"/>
            </a:br>
            <a:r>
              <a:rPr kumimoji="1" lang="zh-CN" altLang="en-US" sz="3600" dirty="0"/>
              <a:t>从语言知识到知识库</a:t>
            </a:r>
          </a:p>
        </p:txBody>
      </p:sp>
      <p:sp>
        <p:nvSpPr>
          <p:cNvPr id="3" name="副标题 2">
            <a:extLst>
              <a:ext uri="{FF2B5EF4-FFF2-40B4-BE49-F238E27FC236}">
                <a16:creationId xmlns:a16="http://schemas.microsoft.com/office/drawing/2014/main" id="{59DF9893-F5D9-C049-9814-12E95E83AD3A}"/>
              </a:ext>
            </a:extLst>
          </p:cNvPr>
          <p:cNvSpPr>
            <a:spLocks noGrp="1"/>
          </p:cNvSpPr>
          <p:nvPr>
            <p:ph type="subTitle" idx="1"/>
          </p:nvPr>
        </p:nvSpPr>
        <p:spPr/>
        <p:txBody>
          <a:bodyPr/>
          <a:lstStyle/>
          <a:p>
            <a:r>
              <a:rPr kumimoji="1" lang="zh-CN" altLang="en-US" dirty="0"/>
              <a:t>李云聪</a:t>
            </a:r>
            <a:r>
              <a:rPr kumimoji="1" lang="en-US" altLang="zh-CN" dirty="0"/>
              <a:t> (</a:t>
            </a:r>
            <a:r>
              <a:rPr kumimoji="1" lang="en-US" altLang="zh-CN" dirty="0" err="1"/>
              <a:t>yuncongli</a:t>
            </a:r>
            <a:r>
              <a:rPr kumimoji="1" lang="en-US" altLang="zh-CN" dirty="0"/>
              <a:t>)</a:t>
            </a:r>
          </a:p>
          <a:p>
            <a:r>
              <a:rPr kumimoji="1" lang="en-US" altLang="zh-CN" dirty="0"/>
              <a:t>2023/03/16</a:t>
            </a:r>
          </a:p>
        </p:txBody>
      </p:sp>
    </p:spTree>
    <p:extLst>
      <p:ext uri="{BB962C8B-B14F-4D97-AF65-F5344CB8AC3E}">
        <p14:creationId xmlns:p14="http://schemas.microsoft.com/office/powerpoint/2010/main" val="385211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D6064BC-7253-8E41-B786-8B1EB94671E4}"/>
              </a:ext>
            </a:extLst>
          </p:cNvPr>
          <p:cNvSpPr>
            <a:spLocks noGrp="1"/>
          </p:cNvSpPr>
          <p:nvPr>
            <p:ph type="title"/>
          </p:nvPr>
        </p:nvSpPr>
        <p:spPr>
          <a:xfrm>
            <a:off x="838200" y="-163195"/>
            <a:ext cx="10515600" cy="1325563"/>
          </a:xfrm>
        </p:spPr>
        <p:txBody>
          <a:bodyPr/>
          <a:lstStyle/>
          <a:p>
            <a:r>
              <a:rPr kumimoji="1" lang="zh-CN" altLang="en-US" dirty="0"/>
              <a:t>提示学习（</a:t>
            </a:r>
            <a:r>
              <a:rPr kumimoji="1" lang="en-US" altLang="zh-CN" dirty="0"/>
              <a:t>Prompt-Learning</a:t>
            </a:r>
            <a:r>
              <a:rPr kumimoji="1" lang="zh-CN" altLang="en-US" dirty="0"/>
              <a:t>）</a:t>
            </a:r>
            <a:r>
              <a:rPr kumimoji="1" lang="zh-CN" altLang="en-US" sz="1400" dirty="0"/>
              <a:t>调用方式优化</a:t>
            </a:r>
          </a:p>
        </p:txBody>
      </p:sp>
      <p:sp>
        <p:nvSpPr>
          <p:cNvPr id="30" name="矩形 29">
            <a:extLst>
              <a:ext uri="{FF2B5EF4-FFF2-40B4-BE49-F238E27FC236}">
                <a16:creationId xmlns:a16="http://schemas.microsoft.com/office/drawing/2014/main" id="{E55D6FEC-87A3-0E43-8F49-3C950E20C445}"/>
              </a:ext>
            </a:extLst>
          </p:cNvPr>
          <p:cNvSpPr/>
          <p:nvPr/>
        </p:nvSpPr>
        <p:spPr>
          <a:xfrm>
            <a:off x="626604" y="3122785"/>
            <a:ext cx="4235661"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预训练好的语言模型</a:t>
            </a:r>
          </a:p>
        </p:txBody>
      </p:sp>
      <p:sp>
        <p:nvSpPr>
          <p:cNvPr id="31" name="矩形 30">
            <a:extLst>
              <a:ext uri="{FF2B5EF4-FFF2-40B4-BE49-F238E27FC236}">
                <a16:creationId xmlns:a16="http://schemas.microsoft.com/office/drawing/2014/main" id="{0855E7EC-4E82-B148-947F-32BF3046FF4F}"/>
              </a:ext>
            </a:extLst>
          </p:cNvPr>
          <p:cNvSpPr/>
          <p:nvPr/>
        </p:nvSpPr>
        <p:spPr>
          <a:xfrm>
            <a:off x="62660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32" name="矩形 31">
            <a:extLst>
              <a:ext uri="{FF2B5EF4-FFF2-40B4-BE49-F238E27FC236}">
                <a16:creationId xmlns:a16="http://schemas.microsoft.com/office/drawing/2014/main" id="{20B4A61A-CF45-404D-A8E5-FBA8ACEFA48D}"/>
              </a:ext>
            </a:extLst>
          </p:cNvPr>
          <p:cNvSpPr/>
          <p:nvPr/>
        </p:nvSpPr>
        <p:spPr>
          <a:xfrm>
            <a:off x="185631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33" name="矩形 32">
            <a:extLst>
              <a:ext uri="{FF2B5EF4-FFF2-40B4-BE49-F238E27FC236}">
                <a16:creationId xmlns:a16="http://schemas.microsoft.com/office/drawing/2014/main" id="{D51EECC9-C4D2-0849-AEE0-0120602CE1B6}"/>
              </a:ext>
            </a:extLst>
          </p:cNvPr>
          <p:cNvSpPr/>
          <p:nvPr/>
        </p:nvSpPr>
        <p:spPr>
          <a:xfrm>
            <a:off x="308602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34" name="矩形 33">
            <a:extLst>
              <a:ext uri="{FF2B5EF4-FFF2-40B4-BE49-F238E27FC236}">
                <a16:creationId xmlns:a16="http://schemas.microsoft.com/office/drawing/2014/main" id="{185F7670-5DF5-304B-8546-B43DFDBBB9F2}"/>
              </a:ext>
            </a:extLst>
          </p:cNvPr>
          <p:cNvSpPr/>
          <p:nvPr/>
        </p:nvSpPr>
        <p:spPr>
          <a:xfrm>
            <a:off x="4315734" y="2511217"/>
            <a:ext cx="546531"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正</a:t>
            </a:r>
          </a:p>
        </p:txBody>
      </p:sp>
      <p:cxnSp>
        <p:nvCxnSpPr>
          <p:cNvPr id="35" name="直线箭头连接符 34">
            <a:extLst>
              <a:ext uri="{FF2B5EF4-FFF2-40B4-BE49-F238E27FC236}">
                <a16:creationId xmlns:a16="http://schemas.microsoft.com/office/drawing/2014/main" id="{7BBC1A37-EC77-334A-88F6-85252EBF9430}"/>
              </a:ext>
            </a:extLst>
          </p:cNvPr>
          <p:cNvCxnSpPr>
            <a:cxnSpLocks/>
            <a:stCxn id="31" idx="0"/>
          </p:cNvCxnSpPr>
          <p:nvPr/>
        </p:nvCxnSpPr>
        <p:spPr>
          <a:xfrm flipV="1">
            <a:off x="89987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34A090C4-F6DA-4649-B32E-35CC48274452}"/>
              </a:ext>
            </a:extLst>
          </p:cNvPr>
          <p:cNvCxnSpPr>
            <a:cxnSpLocks/>
            <a:stCxn id="32" idx="0"/>
          </p:cNvCxnSpPr>
          <p:nvPr/>
        </p:nvCxnSpPr>
        <p:spPr>
          <a:xfrm flipV="1">
            <a:off x="212958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07380DA-B55B-2745-8C4D-96758A479DA2}"/>
              </a:ext>
            </a:extLst>
          </p:cNvPr>
          <p:cNvCxnSpPr>
            <a:cxnSpLocks/>
            <a:stCxn id="33" idx="0"/>
          </p:cNvCxnSpPr>
          <p:nvPr/>
        </p:nvCxnSpPr>
        <p:spPr>
          <a:xfrm flipV="1">
            <a:off x="335929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5211D0DB-42C6-3F46-8F84-B1753E29D5F4}"/>
              </a:ext>
            </a:extLst>
          </p:cNvPr>
          <p:cNvCxnSpPr>
            <a:cxnSpLocks/>
            <a:endCxn id="34" idx="2"/>
          </p:cNvCxnSpPr>
          <p:nvPr/>
        </p:nvCxnSpPr>
        <p:spPr>
          <a:xfrm flipH="1" flipV="1">
            <a:off x="4589000" y="2907985"/>
            <a:ext cx="3" cy="214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D4BF1583-6AB6-FA4E-8382-BAE39A9A689D}"/>
              </a:ext>
            </a:extLst>
          </p:cNvPr>
          <p:cNvSpPr/>
          <p:nvPr/>
        </p:nvSpPr>
        <p:spPr>
          <a:xfrm>
            <a:off x="4315734"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40" name="直线箭头连接符 39">
            <a:extLst>
              <a:ext uri="{FF2B5EF4-FFF2-40B4-BE49-F238E27FC236}">
                <a16:creationId xmlns:a16="http://schemas.microsoft.com/office/drawing/2014/main" id="{4295077F-503B-B949-81B3-82173BC9D377}"/>
              </a:ext>
            </a:extLst>
          </p:cNvPr>
          <p:cNvCxnSpPr>
            <a:cxnSpLocks/>
            <a:stCxn id="39" idx="0"/>
          </p:cNvCxnSpPr>
          <p:nvPr/>
        </p:nvCxnSpPr>
        <p:spPr>
          <a:xfrm flipV="1">
            <a:off x="4589003"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3E583F3E-4CF8-2747-9E75-1C8420F50619}"/>
              </a:ext>
            </a:extLst>
          </p:cNvPr>
          <p:cNvSpPr/>
          <p:nvPr/>
        </p:nvSpPr>
        <p:spPr>
          <a:xfrm>
            <a:off x="6375904" y="3122785"/>
            <a:ext cx="5465365"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预训练好的语言模型</a:t>
            </a:r>
          </a:p>
        </p:txBody>
      </p:sp>
      <p:sp>
        <p:nvSpPr>
          <p:cNvPr id="45" name="矩形 44">
            <a:extLst>
              <a:ext uri="{FF2B5EF4-FFF2-40B4-BE49-F238E27FC236}">
                <a16:creationId xmlns:a16="http://schemas.microsoft.com/office/drawing/2014/main" id="{73565E7A-D95E-E345-B436-A13964249161}"/>
              </a:ext>
            </a:extLst>
          </p:cNvPr>
          <p:cNvSpPr/>
          <p:nvPr/>
        </p:nvSpPr>
        <p:spPr>
          <a:xfrm>
            <a:off x="637590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46" name="矩形 45">
            <a:extLst>
              <a:ext uri="{FF2B5EF4-FFF2-40B4-BE49-F238E27FC236}">
                <a16:creationId xmlns:a16="http://schemas.microsoft.com/office/drawing/2014/main" id="{D4D521D5-B16E-5943-A57D-3EE1D0DB11A9}"/>
              </a:ext>
            </a:extLst>
          </p:cNvPr>
          <p:cNvSpPr/>
          <p:nvPr/>
        </p:nvSpPr>
        <p:spPr>
          <a:xfrm>
            <a:off x="760561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47" name="矩形 46">
            <a:extLst>
              <a:ext uri="{FF2B5EF4-FFF2-40B4-BE49-F238E27FC236}">
                <a16:creationId xmlns:a16="http://schemas.microsoft.com/office/drawing/2014/main" id="{B19877A2-5080-3844-8521-0178C04AFBA8}"/>
              </a:ext>
            </a:extLst>
          </p:cNvPr>
          <p:cNvSpPr/>
          <p:nvPr/>
        </p:nvSpPr>
        <p:spPr>
          <a:xfrm>
            <a:off x="8835325"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48" name="矩形 47">
            <a:extLst>
              <a:ext uri="{FF2B5EF4-FFF2-40B4-BE49-F238E27FC236}">
                <a16:creationId xmlns:a16="http://schemas.microsoft.com/office/drawing/2014/main" id="{3ED9584D-7D6E-DE4B-AC92-036C874BBB34}"/>
              </a:ext>
            </a:extLst>
          </p:cNvPr>
          <p:cNvSpPr/>
          <p:nvPr/>
        </p:nvSpPr>
        <p:spPr>
          <a:xfrm>
            <a:off x="11294738" y="2511217"/>
            <a:ext cx="546531"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向</a:t>
            </a:r>
          </a:p>
        </p:txBody>
      </p:sp>
      <p:cxnSp>
        <p:nvCxnSpPr>
          <p:cNvPr id="49" name="直线箭头连接符 48">
            <a:extLst>
              <a:ext uri="{FF2B5EF4-FFF2-40B4-BE49-F238E27FC236}">
                <a16:creationId xmlns:a16="http://schemas.microsoft.com/office/drawing/2014/main" id="{B658F9D2-CBC6-4F46-9DA2-163E22E02202}"/>
              </a:ext>
            </a:extLst>
          </p:cNvPr>
          <p:cNvCxnSpPr>
            <a:cxnSpLocks/>
            <a:stCxn id="45" idx="0"/>
          </p:cNvCxnSpPr>
          <p:nvPr/>
        </p:nvCxnSpPr>
        <p:spPr>
          <a:xfrm flipV="1">
            <a:off x="664917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E995D7E9-B05A-A34E-BFE0-987EA9510494}"/>
              </a:ext>
            </a:extLst>
          </p:cNvPr>
          <p:cNvCxnSpPr>
            <a:cxnSpLocks/>
            <a:stCxn id="46" idx="0"/>
          </p:cNvCxnSpPr>
          <p:nvPr/>
        </p:nvCxnSpPr>
        <p:spPr>
          <a:xfrm flipV="1">
            <a:off x="787888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4D3CDD21-E0AF-C44E-AAEF-B6125E3E3FAE}"/>
              </a:ext>
            </a:extLst>
          </p:cNvPr>
          <p:cNvCxnSpPr>
            <a:cxnSpLocks/>
            <a:stCxn id="47" idx="0"/>
          </p:cNvCxnSpPr>
          <p:nvPr/>
        </p:nvCxnSpPr>
        <p:spPr>
          <a:xfrm flipV="1">
            <a:off x="9108594"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41C59176-F45A-0C45-9005-153474117C2C}"/>
              </a:ext>
            </a:extLst>
          </p:cNvPr>
          <p:cNvCxnSpPr>
            <a:cxnSpLocks/>
            <a:endCxn id="48" idx="2"/>
          </p:cNvCxnSpPr>
          <p:nvPr/>
        </p:nvCxnSpPr>
        <p:spPr>
          <a:xfrm flipH="1" flipV="1">
            <a:off x="11568004" y="2907985"/>
            <a:ext cx="3" cy="214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B8A19BAA-3798-D24D-8603-CADD23133114}"/>
              </a:ext>
            </a:extLst>
          </p:cNvPr>
          <p:cNvSpPr/>
          <p:nvPr/>
        </p:nvSpPr>
        <p:spPr>
          <a:xfrm>
            <a:off x="10065034"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54" name="直线箭头连接符 53">
            <a:extLst>
              <a:ext uri="{FF2B5EF4-FFF2-40B4-BE49-F238E27FC236}">
                <a16:creationId xmlns:a16="http://schemas.microsoft.com/office/drawing/2014/main" id="{95595F61-0E9D-CD4B-8AC3-574CA021D411}"/>
              </a:ext>
            </a:extLst>
          </p:cNvPr>
          <p:cNvCxnSpPr>
            <a:cxnSpLocks/>
            <a:stCxn id="53" idx="0"/>
          </p:cNvCxnSpPr>
          <p:nvPr/>
        </p:nvCxnSpPr>
        <p:spPr>
          <a:xfrm flipV="1">
            <a:off x="10338303"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F54D486A-6F3B-C94E-9247-5CB4E8F54968}"/>
              </a:ext>
            </a:extLst>
          </p:cNvPr>
          <p:cNvSpPr/>
          <p:nvPr/>
        </p:nvSpPr>
        <p:spPr>
          <a:xfrm>
            <a:off x="11294743" y="443487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正</a:t>
            </a:r>
          </a:p>
        </p:txBody>
      </p:sp>
      <p:cxnSp>
        <p:nvCxnSpPr>
          <p:cNvPr id="56" name="直线箭头连接符 55">
            <a:extLst>
              <a:ext uri="{FF2B5EF4-FFF2-40B4-BE49-F238E27FC236}">
                <a16:creationId xmlns:a16="http://schemas.microsoft.com/office/drawing/2014/main" id="{A92BBCD4-6B25-5344-91E1-01071790B839}"/>
              </a:ext>
            </a:extLst>
          </p:cNvPr>
          <p:cNvCxnSpPr>
            <a:cxnSpLocks/>
            <a:stCxn id="55" idx="0"/>
          </p:cNvCxnSpPr>
          <p:nvPr/>
        </p:nvCxnSpPr>
        <p:spPr>
          <a:xfrm flipV="1">
            <a:off x="11568012" y="421330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EBE6D7F0-588E-B04D-BDF0-E9B70D55EC06}"/>
              </a:ext>
            </a:extLst>
          </p:cNvPr>
          <p:cNvSpPr/>
          <p:nvPr/>
        </p:nvSpPr>
        <p:spPr>
          <a:xfrm>
            <a:off x="517558" y="4383641"/>
            <a:ext cx="4417175"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58" name="矩形 57">
            <a:extLst>
              <a:ext uri="{FF2B5EF4-FFF2-40B4-BE49-F238E27FC236}">
                <a16:creationId xmlns:a16="http://schemas.microsoft.com/office/drawing/2014/main" id="{56383273-CE3F-E04E-826B-4884D9566A8D}"/>
              </a:ext>
            </a:extLst>
          </p:cNvPr>
          <p:cNvSpPr/>
          <p:nvPr/>
        </p:nvSpPr>
        <p:spPr>
          <a:xfrm>
            <a:off x="6315154" y="4383640"/>
            <a:ext cx="5587155"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5" name="文本框 4">
            <a:extLst>
              <a:ext uri="{FF2B5EF4-FFF2-40B4-BE49-F238E27FC236}">
                <a16:creationId xmlns:a16="http://schemas.microsoft.com/office/drawing/2014/main" id="{7EA3F0F7-1DDB-6A4B-AE42-F437BF8CE242}"/>
              </a:ext>
            </a:extLst>
          </p:cNvPr>
          <p:cNvSpPr txBox="1"/>
          <p:nvPr/>
        </p:nvSpPr>
        <p:spPr>
          <a:xfrm>
            <a:off x="2349133" y="4934124"/>
            <a:ext cx="923651" cy="369332"/>
          </a:xfrm>
          <a:prstGeom prst="rect">
            <a:avLst/>
          </a:prstGeom>
          <a:noFill/>
        </p:spPr>
        <p:txBody>
          <a:bodyPr wrap="none" rtlCol="0">
            <a:spAutoFit/>
          </a:bodyPr>
          <a:lstStyle/>
          <a:p>
            <a:r>
              <a:rPr kumimoji="1" lang="en-US" altLang="zh-CN" dirty="0"/>
              <a:t>Prompt</a:t>
            </a:r>
            <a:endParaRPr kumimoji="1" lang="zh-CN" altLang="en-US" dirty="0"/>
          </a:p>
        </p:txBody>
      </p:sp>
      <p:sp>
        <p:nvSpPr>
          <p:cNvPr id="59" name="文本框 58">
            <a:extLst>
              <a:ext uri="{FF2B5EF4-FFF2-40B4-BE49-F238E27FC236}">
                <a16:creationId xmlns:a16="http://schemas.microsoft.com/office/drawing/2014/main" id="{375FEC9D-452A-5D4F-ABB6-D4452EE1E212}"/>
              </a:ext>
            </a:extLst>
          </p:cNvPr>
          <p:cNvSpPr txBox="1"/>
          <p:nvPr/>
        </p:nvSpPr>
        <p:spPr>
          <a:xfrm>
            <a:off x="8646760" y="4934124"/>
            <a:ext cx="923651" cy="369332"/>
          </a:xfrm>
          <a:prstGeom prst="rect">
            <a:avLst/>
          </a:prstGeom>
          <a:noFill/>
        </p:spPr>
        <p:txBody>
          <a:bodyPr wrap="none" rtlCol="0">
            <a:spAutoFit/>
          </a:bodyPr>
          <a:lstStyle/>
          <a:p>
            <a:r>
              <a:rPr kumimoji="1" lang="en-US" altLang="zh-CN" dirty="0"/>
              <a:t>Prompt</a:t>
            </a:r>
            <a:endParaRPr kumimoji="1" lang="zh-CN" altLang="en-US" dirty="0"/>
          </a:p>
        </p:txBody>
      </p:sp>
      <p:sp>
        <p:nvSpPr>
          <p:cNvPr id="6" name="文本框 5">
            <a:extLst>
              <a:ext uri="{FF2B5EF4-FFF2-40B4-BE49-F238E27FC236}">
                <a16:creationId xmlns:a16="http://schemas.microsoft.com/office/drawing/2014/main" id="{E5A07B88-4A93-DD48-806F-E3406A284827}"/>
              </a:ext>
            </a:extLst>
          </p:cNvPr>
          <p:cNvSpPr txBox="1"/>
          <p:nvPr/>
        </p:nvSpPr>
        <p:spPr>
          <a:xfrm>
            <a:off x="517558" y="1330393"/>
            <a:ext cx="9807493" cy="646331"/>
          </a:xfrm>
          <a:prstGeom prst="rect">
            <a:avLst/>
          </a:prstGeom>
          <a:noFill/>
        </p:spPr>
        <p:txBody>
          <a:bodyPr wrap="none" rtlCol="0">
            <a:spAutoFit/>
          </a:bodyPr>
          <a:lstStyle/>
          <a:p>
            <a:pPr marL="285750" indent="-285750">
              <a:buFontTx/>
              <a:buChar char="-"/>
            </a:pPr>
            <a:r>
              <a:rPr kumimoji="1" lang="en-US" altLang="zh-CN" dirty="0"/>
              <a:t>Prompt-Learning: </a:t>
            </a:r>
            <a:r>
              <a:rPr kumimoji="1" lang="zh-CN" altLang="en-US" dirty="0">
                <a:solidFill>
                  <a:srgbClr val="FF0000"/>
                </a:solidFill>
              </a:rPr>
              <a:t>挑选恰当的</a:t>
            </a:r>
            <a:r>
              <a:rPr kumimoji="1" lang="en-US" altLang="zh-CN" dirty="0">
                <a:solidFill>
                  <a:srgbClr val="FF0000"/>
                </a:solidFill>
              </a:rPr>
              <a:t>Prompt</a:t>
            </a:r>
            <a:r>
              <a:rPr kumimoji="1" lang="zh-CN" altLang="en-US" dirty="0"/>
              <a:t>从预训练语言模型中查询答案。不用再额外训练模型。</a:t>
            </a:r>
            <a:endParaRPr kumimoji="1" lang="en-US" altLang="zh-CN" dirty="0"/>
          </a:p>
          <a:p>
            <a:pPr marL="285750" indent="-285750">
              <a:buFontTx/>
              <a:buChar char="-"/>
            </a:pPr>
            <a:r>
              <a:rPr kumimoji="1" lang="en-US" altLang="zh-CN" dirty="0"/>
              <a:t>Prompt</a:t>
            </a:r>
            <a:r>
              <a:rPr kumimoji="1" lang="zh-CN" altLang="en-US" dirty="0"/>
              <a:t>只是查询的一个新名字。</a:t>
            </a:r>
          </a:p>
        </p:txBody>
      </p:sp>
      <p:sp>
        <p:nvSpPr>
          <p:cNvPr id="60" name="文本框 59">
            <a:extLst>
              <a:ext uri="{FF2B5EF4-FFF2-40B4-BE49-F238E27FC236}">
                <a16:creationId xmlns:a16="http://schemas.microsoft.com/office/drawing/2014/main" id="{CD8D7C70-0A63-A445-8147-A1F9CD3F4DAC}"/>
              </a:ext>
            </a:extLst>
          </p:cNvPr>
          <p:cNvSpPr txBox="1"/>
          <p:nvPr/>
        </p:nvSpPr>
        <p:spPr>
          <a:xfrm>
            <a:off x="626604" y="5621210"/>
            <a:ext cx="3180679" cy="369332"/>
          </a:xfrm>
          <a:prstGeom prst="rect">
            <a:avLst/>
          </a:prstGeom>
          <a:noFill/>
        </p:spPr>
        <p:txBody>
          <a:bodyPr wrap="none" rtlCol="0">
            <a:spAutoFit/>
          </a:bodyPr>
          <a:lstStyle/>
          <a:p>
            <a:r>
              <a:rPr kumimoji="1" lang="zh-CN" altLang="en-US" dirty="0"/>
              <a:t>情感分类：</a:t>
            </a:r>
            <a:r>
              <a:rPr kumimoji="1" lang="en-US" altLang="zh-CN" dirty="0"/>
              <a:t> </a:t>
            </a:r>
            <a:r>
              <a:rPr kumimoji="1" lang="zh-CN" altLang="en-US" dirty="0"/>
              <a:t>战狼不错 </a:t>
            </a:r>
            <a:r>
              <a:rPr kumimoji="1" lang="en-US" altLang="zh-CN" dirty="0"/>
              <a:t>-&gt; </a:t>
            </a:r>
            <a:r>
              <a:rPr kumimoji="1" lang="zh-CN" altLang="en-US" dirty="0"/>
              <a:t>正向</a:t>
            </a:r>
          </a:p>
        </p:txBody>
      </p:sp>
      <p:sp>
        <p:nvSpPr>
          <p:cNvPr id="61" name="文本框 60">
            <a:extLst>
              <a:ext uri="{FF2B5EF4-FFF2-40B4-BE49-F238E27FC236}">
                <a16:creationId xmlns:a16="http://schemas.microsoft.com/office/drawing/2014/main" id="{6DBC96B7-773A-CF47-B79C-21FBD6249947}"/>
              </a:ext>
            </a:extLst>
          </p:cNvPr>
          <p:cNvSpPr txBox="1"/>
          <p:nvPr/>
        </p:nvSpPr>
        <p:spPr>
          <a:xfrm>
            <a:off x="626604" y="2119214"/>
            <a:ext cx="3676006" cy="369332"/>
          </a:xfrm>
          <a:prstGeom prst="rect">
            <a:avLst/>
          </a:prstGeom>
          <a:noFill/>
        </p:spPr>
        <p:txBody>
          <a:bodyPr wrap="none" rtlCol="0">
            <a:spAutoFit/>
          </a:bodyPr>
          <a:lstStyle/>
          <a:p>
            <a:r>
              <a:rPr kumimoji="1" lang="zh-CN" altLang="en-US" dirty="0"/>
              <a:t>注意：下面是推断，不是训练模型</a:t>
            </a:r>
          </a:p>
        </p:txBody>
      </p:sp>
    </p:spTree>
    <p:extLst>
      <p:ext uri="{BB962C8B-B14F-4D97-AF65-F5344CB8AC3E}">
        <p14:creationId xmlns:p14="http://schemas.microsoft.com/office/powerpoint/2010/main" val="3466866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D6064BC-7253-8E41-B786-8B1EB94671E4}"/>
              </a:ext>
            </a:extLst>
          </p:cNvPr>
          <p:cNvSpPr>
            <a:spLocks noGrp="1"/>
          </p:cNvSpPr>
          <p:nvPr>
            <p:ph type="title"/>
          </p:nvPr>
        </p:nvSpPr>
        <p:spPr>
          <a:xfrm>
            <a:off x="838200" y="-163195"/>
            <a:ext cx="10515600" cy="1325563"/>
          </a:xfrm>
        </p:spPr>
        <p:txBody>
          <a:bodyPr/>
          <a:lstStyle/>
          <a:p>
            <a:r>
              <a:rPr kumimoji="1" lang="zh-CN" altLang="en-US" dirty="0"/>
              <a:t>提示学习（</a:t>
            </a:r>
            <a:r>
              <a:rPr kumimoji="1" lang="en-US" altLang="zh-CN" dirty="0"/>
              <a:t>Prompt-Learning</a:t>
            </a:r>
            <a:r>
              <a:rPr kumimoji="1" lang="zh-CN" altLang="en-US" dirty="0"/>
              <a:t>）</a:t>
            </a:r>
            <a:r>
              <a:rPr kumimoji="1" lang="zh-CN" altLang="en-US" sz="1400" dirty="0"/>
              <a:t>调用方式优化</a:t>
            </a:r>
          </a:p>
        </p:txBody>
      </p:sp>
      <p:sp>
        <p:nvSpPr>
          <p:cNvPr id="10" name="文本框 9">
            <a:extLst>
              <a:ext uri="{FF2B5EF4-FFF2-40B4-BE49-F238E27FC236}">
                <a16:creationId xmlns:a16="http://schemas.microsoft.com/office/drawing/2014/main" id="{77657BB4-855A-7649-BED1-43CDC2D7E68A}"/>
              </a:ext>
            </a:extLst>
          </p:cNvPr>
          <p:cNvSpPr txBox="1"/>
          <p:nvPr/>
        </p:nvSpPr>
        <p:spPr>
          <a:xfrm>
            <a:off x="286177" y="6488668"/>
            <a:ext cx="12098184" cy="369332"/>
          </a:xfrm>
          <a:prstGeom prst="rect">
            <a:avLst/>
          </a:prstGeom>
          <a:noFill/>
        </p:spPr>
        <p:txBody>
          <a:bodyPr wrap="none" rtlCol="0">
            <a:spAutoFit/>
          </a:bodyPr>
          <a:lstStyle/>
          <a:p>
            <a:r>
              <a:rPr kumimoji="1" lang="en" altLang="zh-CN" dirty="0"/>
              <a:t>2021-CSUR-Pre-train, Prompt, and Predict- A Systematic Survey of Prompting Methods in Natural Language Processing</a:t>
            </a:r>
            <a:endParaRPr kumimoji="1" lang="zh-CN" altLang="en-US" dirty="0"/>
          </a:p>
        </p:txBody>
      </p:sp>
      <p:pic>
        <p:nvPicPr>
          <p:cNvPr id="11" name="图片 10">
            <a:extLst>
              <a:ext uri="{FF2B5EF4-FFF2-40B4-BE49-F238E27FC236}">
                <a16:creationId xmlns:a16="http://schemas.microsoft.com/office/drawing/2014/main" id="{67330972-2667-4747-91D6-2B61AE1DEAA8}"/>
              </a:ext>
            </a:extLst>
          </p:cNvPr>
          <p:cNvPicPr>
            <a:picLocks noChangeAspect="1"/>
          </p:cNvPicPr>
          <p:nvPr/>
        </p:nvPicPr>
        <p:blipFill>
          <a:blip r:embed="rId3"/>
          <a:stretch>
            <a:fillRect/>
          </a:stretch>
        </p:blipFill>
        <p:spPr>
          <a:xfrm>
            <a:off x="5544860" y="974556"/>
            <a:ext cx="6647140" cy="4101782"/>
          </a:xfrm>
          <a:prstGeom prst="rect">
            <a:avLst/>
          </a:prstGeom>
        </p:spPr>
      </p:pic>
      <p:sp>
        <p:nvSpPr>
          <p:cNvPr id="12" name="文本框 11">
            <a:extLst>
              <a:ext uri="{FF2B5EF4-FFF2-40B4-BE49-F238E27FC236}">
                <a16:creationId xmlns:a16="http://schemas.microsoft.com/office/drawing/2014/main" id="{98C8D9A2-BE84-2741-96E6-BA9D56D4B87B}"/>
              </a:ext>
            </a:extLst>
          </p:cNvPr>
          <p:cNvSpPr txBox="1"/>
          <p:nvPr/>
        </p:nvSpPr>
        <p:spPr>
          <a:xfrm>
            <a:off x="7380682" y="5564131"/>
            <a:ext cx="2975495" cy="369332"/>
          </a:xfrm>
          <a:prstGeom prst="rect">
            <a:avLst/>
          </a:prstGeom>
          <a:noFill/>
        </p:spPr>
        <p:txBody>
          <a:bodyPr wrap="none" rtlCol="0">
            <a:spAutoFit/>
          </a:bodyPr>
          <a:lstStyle/>
          <a:p>
            <a:r>
              <a:rPr kumimoji="1" lang="zh-CN" altLang="en-US" dirty="0"/>
              <a:t>右侧这三个男的是语言模型</a:t>
            </a:r>
          </a:p>
        </p:txBody>
      </p:sp>
      <p:sp>
        <p:nvSpPr>
          <p:cNvPr id="13" name="文本框 12">
            <a:extLst>
              <a:ext uri="{FF2B5EF4-FFF2-40B4-BE49-F238E27FC236}">
                <a16:creationId xmlns:a16="http://schemas.microsoft.com/office/drawing/2014/main" id="{B8891192-DBF4-1344-A027-B257D3519977}"/>
              </a:ext>
            </a:extLst>
          </p:cNvPr>
          <p:cNvSpPr txBox="1"/>
          <p:nvPr/>
        </p:nvSpPr>
        <p:spPr>
          <a:xfrm>
            <a:off x="42322" y="975425"/>
            <a:ext cx="5662127" cy="1569660"/>
          </a:xfrm>
          <a:prstGeom prst="rect">
            <a:avLst/>
          </a:prstGeom>
          <a:noFill/>
        </p:spPr>
        <p:txBody>
          <a:bodyPr wrap="none" rtlCol="0">
            <a:spAutoFit/>
          </a:bodyPr>
          <a:lstStyle/>
          <a:p>
            <a:r>
              <a:rPr kumimoji="1" lang="zh-CN" altLang="en" dirty="0"/>
              <a:t>为什么</a:t>
            </a:r>
            <a:r>
              <a:rPr kumimoji="1" lang="zh-CN" altLang="en-US" dirty="0"/>
              <a:t>会有</a:t>
            </a:r>
            <a:r>
              <a:rPr kumimoji="1" lang="en" altLang="zh-CN" dirty="0"/>
              <a:t>Prompt Engineering (</a:t>
            </a:r>
            <a:r>
              <a:rPr kumimoji="1" lang="zh-CN" altLang="en-US" dirty="0"/>
              <a:t>挑选恰当的</a:t>
            </a:r>
            <a:r>
              <a:rPr kumimoji="1" lang="en-US" altLang="zh-CN" dirty="0"/>
              <a:t>Prompt</a:t>
            </a:r>
            <a:r>
              <a:rPr kumimoji="1" lang="en" altLang="zh-CN" dirty="0"/>
              <a:t>)</a:t>
            </a:r>
            <a:r>
              <a:rPr kumimoji="1" lang="zh-CN" altLang="en-US" dirty="0"/>
              <a:t>？</a:t>
            </a:r>
            <a:endParaRPr kumimoji="1" lang="en-US" altLang="zh-CN" dirty="0"/>
          </a:p>
          <a:p>
            <a:pPr marL="285750" indent="-285750">
              <a:buFontTx/>
              <a:buChar char="-"/>
            </a:pPr>
            <a:r>
              <a:rPr kumimoji="1" lang="zh-CN" altLang="en-US" dirty="0"/>
              <a:t>类比使用</a:t>
            </a:r>
            <a:r>
              <a:rPr kumimoji="1" lang="en-US" altLang="zh-CN" dirty="0"/>
              <a:t>Google</a:t>
            </a:r>
            <a:r>
              <a:rPr kumimoji="1" lang="zh-CN" altLang="en-US" dirty="0"/>
              <a:t>时切换搜索词已经很好理解</a:t>
            </a:r>
            <a:endParaRPr kumimoji="1" lang="en-US" altLang="zh-CN" dirty="0"/>
          </a:p>
          <a:p>
            <a:pPr marL="285750" indent="-285750">
              <a:buFontTx/>
              <a:buChar char="-"/>
            </a:pPr>
            <a:r>
              <a:rPr kumimoji="1" lang="zh-CN" altLang="en-US" dirty="0"/>
              <a:t>这里补充一个更有趣的解释</a:t>
            </a:r>
            <a:endParaRPr kumimoji="1" lang="en-US" altLang="zh-CN" dirty="0"/>
          </a:p>
          <a:p>
            <a:pPr marL="742950" lvl="1" indent="-285750">
              <a:buFontTx/>
              <a:buChar char="-"/>
            </a:pPr>
            <a:r>
              <a:rPr kumimoji="1" lang="zh-CN" altLang="en-US" sz="1400" dirty="0"/>
              <a:t>要得到不同的信息，需要刺激人脑的不同区域</a:t>
            </a:r>
            <a:endParaRPr kumimoji="1" lang="en-US" altLang="zh-CN" sz="1400" dirty="0"/>
          </a:p>
          <a:p>
            <a:pPr marL="742950" lvl="1" indent="-285750">
              <a:buFontTx/>
              <a:buChar char="-"/>
            </a:pPr>
            <a:r>
              <a:rPr kumimoji="1" lang="zh-CN" altLang="en-US" sz="1400" dirty="0"/>
              <a:t>不同人的脑回路不一样</a:t>
            </a:r>
            <a:endParaRPr kumimoji="1" lang="en-US" altLang="zh-CN" sz="1400" dirty="0"/>
          </a:p>
          <a:p>
            <a:pPr marL="742950" lvl="1" indent="-285750">
              <a:buFontTx/>
              <a:buChar char="-"/>
            </a:pPr>
            <a:r>
              <a:rPr kumimoji="1" lang="zh-CN" altLang="en-US" sz="1400" dirty="0"/>
              <a:t>激活大脑恰当的区域，得当想要的反应</a:t>
            </a:r>
          </a:p>
        </p:txBody>
      </p:sp>
      <p:pic>
        <p:nvPicPr>
          <p:cNvPr id="14" name="图片 13">
            <a:extLst>
              <a:ext uri="{FF2B5EF4-FFF2-40B4-BE49-F238E27FC236}">
                <a16:creationId xmlns:a16="http://schemas.microsoft.com/office/drawing/2014/main" id="{7503DFCB-2D5B-7141-806E-DDCD83078D4B}"/>
              </a:ext>
            </a:extLst>
          </p:cNvPr>
          <p:cNvPicPr>
            <a:picLocks noChangeAspect="1"/>
          </p:cNvPicPr>
          <p:nvPr/>
        </p:nvPicPr>
        <p:blipFill>
          <a:blip r:embed="rId4"/>
          <a:stretch>
            <a:fillRect/>
          </a:stretch>
        </p:blipFill>
        <p:spPr>
          <a:xfrm>
            <a:off x="208578" y="3025448"/>
            <a:ext cx="1883865" cy="1569887"/>
          </a:xfrm>
          <a:prstGeom prst="rect">
            <a:avLst/>
          </a:prstGeom>
        </p:spPr>
      </p:pic>
      <p:pic>
        <p:nvPicPr>
          <p:cNvPr id="15" name="图片 14">
            <a:extLst>
              <a:ext uri="{FF2B5EF4-FFF2-40B4-BE49-F238E27FC236}">
                <a16:creationId xmlns:a16="http://schemas.microsoft.com/office/drawing/2014/main" id="{84B7B8D8-829F-A541-B1B9-3DC6E1418F43}"/>
              </a:ext>
            </a:extLst>
          </p:cNvPr>
          <p:cNvPicPr>
            <a:picLocks noChangeAspect="1"/>
          </p:cNvPicPr>
          <p:nvPr/>
        </p:nvPicPr>
        <p:blipFill>
          <a:blip r:embed="rId5"/>
          <a:stretch>
            <a:fillRect/>
          </a:stretch>
        </p:blipFill>
        <p:spPr>
          <a:xfrm>
            <a:off x="208578" y="4655729"/>
            <a:ext cx="1883865" cy="1867070"/>
          </a:xfrm>
          <a:prstGeom prst="rect">
            <a:avLst/>
          </a:prstGeom>
        </p:spPr>
      </p:pic>
      <p:pic>
        <p:nvPicPr>
          <p:cNvPr id="16" name="图片 15">
            <a:extLst>
              <a:ext uri="{FF2B5EF4-FFF2-40B4-BE49-F238E27FC236}">
                <a16:creationId xmlns:a16="http://schemas.microsoft.com/office/drawing/2014/main" id="{E45DC8B4-5A94-F64E-8A43-B2724612649C}"/>
              </a:ext>
            </a:extLst>
          </p:cNvPr>
          <p:cNvPicPr>
            <a:picLocks noChangeAspect="1"/>
          </p:cNvPicPr>
          <p:nvPr/>
        </p:nvPicPr>
        <p:blipFill>
          <a:blip r:embed="rId6"/>
          <a:stretch>
            <a:fillRect/>
          </a:stretch>
        </p:blipFill>
        <p:spPr>
          <a:xfrm>
            <a:off x="3887422" y="4797408"/>
            <a:ext cx="1602208" cy="1583712"/>
          </a:xfrm>
          <a:prstGeom prst="rect">
            <a:avLst/>
          </a:prstGeom>
        </p:spPr>
      </p:pic>
      <p:pic>
        <p:nvPicPr>
          <p:cNvPr id="17" name="图片 16">
            <a:extLst>
              <a:ext uri="{FF2B5EF4-FFF2-40B4-BE49-F238E27FC236}">
                <a16:creationId xmlns:a16="http://schemas.microsoft.com/office/drawing/2014/main" id="{22859BBD-285E-914F-99E0-058258BB0B0E}"/>
              </a:ext>
            </a:extLst>
          </p:cNvPr>
          <p:cNvPicPr>
            <a:picLocks noChangeAspect="1"/>
          </p:cNvPicPr>
          <p:nvPr/>
        </p:nvPicPr>
        <p:blipFill>
          <a:blip r:embed="rId7"/>
          <a:stretch>
            <a:fillRect/>
          </a:stretch>
        </p:blipFill>
        <p:spPr>
          <a:xfrm>
            <a:off x="3882342" y="3025447"/>
            <a:ext cx="1602208" cy="1569887"/>
          </a:xfrm>
          <a:prstGeom prst="rect">
            <a:avLst/>
          </a:prstGeom>
        </p:spPr>
      </p:pic>
      <p:cxnSp>
        <p:nvCxnSpPr>
          <p:cNvPr id="18" name="直线箭头连接符 17">
            <a:extLst>
              <a:ext uri="{FF2B5EF4-FFF2-40B4-BE49-F238E27FC236}">
                <a16:creationId xmlns:a16="http://schemas.microsoft.com/office/drawing/2014/main" id="{AB1D322B-3AC3-814D-86D3-99A183535D48}"/>
              </a:ext>
            </a:extLst>
          </p:cNvPr>
          <p:cNvCxnSpPr>
            <a:cxnSpLocks/>
            <a:stCxn id="15" idx="3"/>
            <a:endCxn id="16" idx="1"/>
          </p:cNvCxnSpPr>
          <p:nvPr/>
        </p:nvCxnSpPr>
        <p:spPr>
          <a:xfrm>
            <a:off x="2092443" y="5589264"/>
            <a:ext cx="1794979"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39A965EB-81D4-6045-BB8D-69114ED7AD0E}"/>
              </a:ext>
            </a:extLst>
          </p:cNvPr>
          <p:cNvCxnSpPr>
            <a:cxnSpLocks/>
            <a:stCxn id="14" idx="3"/>
            <a:endCxn id="17" idx="1"/>
          </p:cNvCxnSpPr>
          <p:nvPr/>
        </p:nvCxnSpPr>
        <p:spPr>
          <a:xfrm flipV="1">
            <a:off x="2092443" y="3810391"/>
            <a:ext cx="1789899"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DB0B912-FFDC-EB4C-8014-5647501857CD}"/>
              </a:ext>
            </a:extLst>
          </p:cNvPr>
          <p:cNvSpPr txBox="1"/>
          <p:nvPr/>
        </p:nvSpPr>
        <p:spPr>
          <a:xfrm>
            <a:off x="1558765" y="2614966"/>
            <a:ext cx="2518638" cy="307777"/>
          </a:xfrm>
          <a:prstGeom prst="rect">
            <a:avLst/>
          </a:prstGeom>
          <a:noFill/>
        </p:spPr>
        <p:txBody>
          <a:bodyPr wrap="none" rtlCol="0">
            <a:spAutoFit/>
          </a:bodyPr>
          <a:lstStyle/>
          <a:p>
            <a:pPr algn="ctr"/>
            <a:r>
              <a:rPr kumimoji="1" lang="zh-CN" altLang="en-US" sz="1400" dirty="0"/>
              <a:t>不同信息激活大脑的不同区域</a:t>
            </a:r>
          </a:p>
        </p:txBody>
      </p:sp>
    </p:spTree>
    <p:extLst>
      <p:ext uri="{BB962C8B-B14F-4D97-AF65-F5344CB8AC3E}">
        <p14:creationId xmlns:p14="http://schemas.microsoft.com/office/powerpoint/2010/main" val="537746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20469-44A2-9A4A-A73B-5BF827CBF9AC}"/>
              </a:ext>
            </a:extLst>
          </p:cNvPr>
          <p:cNvSpPr>
            <a:spLocks noGrp="1"/>
          </p:cNvSpPr>
          <p:nvPr>
            <p:ph type="title"/>
          </p:nvPr>
        </p:nvSpPr>
        <p:spPr/>
        <p:txBody>
          <a:bodyPr/>
          <a:lstStyle/>
          <a:p>
            <a:r>
              <a:rPr kumimoji="1" lang="zh-CN" altLang="en-US" dirty="0"/>
              <a:t>提示学习（</a:t>
            </a:r>
            <a:r>
              <a:rPr kumimoji="1" lang="en-US" altLang="zh-CN" dirty="0"/>
              <a:t>Prompt-Learning</a:t>
            </a:r>
            <a:r>
              <a:rPr kumimoji="1" lang="zh-CN" altLang="en-US" dirty="0"/>
              <a:t>）</a:t>
            </a:r>
          </a:p>
        </p:txBody>
      </p:sp>
      <p:sp>
        <p:nvSpPr>
          <p:cNvPr id="4" name="文本框 3">
            <a:extLst>
              <a:ext uri="{FF2B5EF4-FFF2-40B4-BE49-F238E27FC236}">
                <a16:creationId xmlns:a16="http://schemas.microsoft.com/office/drawing/2014/main" id="{A6C22BC1-40FA-4C48-9877-72B1C3270B95}"/>
              </a:ext>
            </a:extLst>
          </p:cNvPr>
          <p:cNvSpPr txBox="1"/>
          <p:nvPr/>
        </p:nvSpPr>
        <p:spPr>
          <a:xfrm>
            <a:off x="286177" y="6488668"/>
            <a:ext cx="12098184" cy="369332"/>
          </a:xfrm>
          <a:prstGeom prst="rect">
            <a:avLst/>
          </a:prstGeom>
          <a:noFill/>
        </p:spPr>
        <p:txBody>
          <a:bodyPr wrap="none" rtlCol="0">
            <a:spAutoFit/>
          </a:bodyPr>
          <a:lstStyle/>
          <a:p>
            <a:r>
              <a:rPr kumimoji="1" lang="en" altLang="zh-CN" dirty="0"/>
              <a:t>2021-CSUR-Pre-train, Prompt, and Predict- A Systematic Survey of Prompting Methods in Natural Language Processing</a:t>
            </a:r>
            <a:endParaRPr kumimoji="1" lang="zh-CN" altLang="en-US" dirty="0"/>
          </a:p>
        </p:txBody>
      </p:sp>
      <p:pic>
        <p:nvPicPr>
          <p:cNvPr id="3" name="图片 2">
            <a:extLst>
              <a:ext uri="{FF2B5EF4-FFF2-40B4-BE49-F238E27FC236}">
                <a16:creationId xmlns:a16="http://schemas.microsoft.com/office/drawing/2014/main" id="{BEB10326-63AB-5F42-AA19-BDFD0C243BCE}"/>
              </a:ext>
            </a:extLst>
          </p:cNvPr>
          <p:cNvPicPr>
            <a:picLocks noChangeAspect="1"/>
          </p:cNvPicPr>
          <p:nvPr/>
        </p:nvPicPr>
        <p:blipFill>
          <a:blip r:embed="rId3"/>
          <a:stretch>
            <a:fillRect/>
          </a:stretch>
        </p:blipFill>
        <p:spPr>
          <a:xfrm>
            <a:off x="2522220" y="2271269"/>
            <a:ext cx="6369873" cy="4106466"/>
          </a:xfrm>
          <a:prstGeom prst="rect">
            <a:avLst/>
          </a:prstGeom>
        </p:spPr>
      </p:pic>
      <p:sp>
        <p:nvSpPr>
          <p:cNvPr id="5" name="文本框 4">
            <a:extLst>
              <a:ext uri="{FF2B5EF4-FFF2-40B4-BE49-F238E27FC236}">
                <a16:creationId xmlns:a16="http://schemas.microsoft.com/office/drawing/2014/main" id="{E4C52C83-A0B0-7E4E-B5E8-45B5400ADA9E}"/>
              </a:ext>
            </a:extLst>
          </p:cNvPr>
          <p:cNvSpPr txBox="1"/>
          <p:nvPr/>
        </p:nvSpPr>
        <p:spPr>
          <a:xfrm>
            <a:off x="838200" y="1514005"/>
            <a:ext cx="9594310" cy="646331"/>
          </a:xfrm>
          <a:prstGeom prst="rect">
            <a:avLst/>
          </a:prstGeom>
          <a:noFill/>
        </p:spPr>
        <p:txBody>
          <a:bodyPr wrap="square" rtlCol="0">
            <a:spAutoFit/>
          </a:bodyPr>
          <a:lstStyle/>
          <a:p>
            <a:r>
              <a:rPr kumimoji="1" lang="zh-CN" altLang="en-US" dirty="0"/>
              <a:t>很多时候，</a:t>
            </a:r>
            <a:r>
              <a:rPr kumimoji="1" lang="en-US" altLang="zh-CN" dirty="0"/>
              <a:t>Prompt-learning</a:t>
            </a:r>
            <a:r>
              <a:rPr kumimoji="1" lang="zh-CN" altLang="en-US" dirty="0"/>
              <a:t>的效果差于精调的效果，为什么还要做</a:t>
            </a:r>
            <a:r>
              <a:rPr kumimoji="1" lang="en-US" altLang="zh-CN" dirty="0"/>
              <a:t>Prompt-learning?</a:t>
            </a:r>
          </a:p>
          <a:p>
            <a:pPr marL="285750" indent="-285750">
              <a:buFontTx/>
              <a:buChar char="-"/>
            </a:pPr>
            <a:r>
              <a:rPr kumimoji="1" lang="zh-CN" altLang="en-US" dirty="0"/>
              <a:t>语言模型越来越大，精调模型和保存精调后的模型的成本越来越高，逼迫</a:t>
            </a:r>
            <a:r>
              <a:rPr kumimoji="1" lang="en-US" altLang="zh-CN" dirty="0"/>
              <a:t>NLP</a:t>
            </a:r>
            <a:r>
              <a:rPr kumimoji="1" lang="zh-CN" altLang="en-US" dirty="0"/>
              <a:t>范式迁移</a:t>
            </a:r>
          </a:p>
        </p:txBody>
      </p:sp>
      <p:sp>
        <p:nvSpPr>
          <p:cNvPr id="9" name="文本框 8">
            <a:extLst>
              <a:ext uri="{FF2B5EF4-FFF2-40B4-BE49-F238E27FC236}">
                <a16:creationId xmlns:a16="http://schemas.microsoft.com/office/drawing/2014/main" id="{70070C4D-DFC4-C84B-90F5-689D3A12A0FD}"/>
              </a:ext>
            </a:extLst>
          </p:cNvPr>
          <p:cNvSpPr txBox="1"/>
          <p:nvPr/>
        </p:nvSpPr>
        <p:spPr>
          <a:xfrm>
            <a:off x="838200" y="3720346"/>
            <a:ext cx="1684020" cy="369332"/>
          </a:xfrm>
          <a:prstGeom prst="rect">
            <a:avLst/>
          </a:prstGeom>
          <a:noFill/>
        </p:spPr>
        <p:txBody>
          <a:bodyPr wrap="square" rtlCol="0">
            <a:spAutoFit/>
          </a:bodyPr>
          <a:lstStyle/>
          <a:p>
            <a:r>
              <a:rPr kumimoji="1" lang="en-US" altLang="zh-CN" dirty="0"/>
              <a:t>NLP</a:t>
            </a:r>
            <a:r>
              <a:rPr kumimoji="1" lang="zh-CN" altLang="en-US" dirty="0"/>
              <a:t>范式迁移</a:t>
            </a:r>
          </a:p>
        </p:txBody>
      </p:sp>
      <p:cxnSp>
        <p:nvCxnSpPr>
          <p:cNvPr id="10" name="肘形连接符 9">
            <a:extLst>
              <a:ext uri="{FF2B5EF4-FFF2-40B4-BE49-F238E27FC236}">
                <a16:creationId xmlns:a16="http://schemas.microsoft.com/office/drawing/2014/main" id="{6917E6D1-2B9D-A94A-89C3-6AA90469C0E6}"/>
              </a:ext>
            </a:extLst>
          </p:cNvPr>
          <p:cNvCxnSpPr>
            <a:cxnSpLocks/>
            <a:stCxn id="3" idx="1"/>
            <a:endCxn id="9" idx="2"/>
          </p:cNvCxnSpPr>
          <p:nvPr/>
        </p:nvCxnSpPr>
        <p:spPr>
          <a:xfrm rot="10800000">
            <a:off x="1680210" y="4089678"/>
            <a:ext cx="842010" cy="234824"/>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D3CADBCC-9A5F-D141-8E68-D8B44F858A25}"/>
              </a:ext>
            </a:extLst>
          </p:cNvPr>
          <p:cNvSpPr/>
          <p:nvPr/>
        </p:nvSpPr>
        <p:spPr>
          <a:xfrm>
            <a:off x="8781402" y="2916455"/>
            <a:ext cx="221381" cy="308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15507F8-691B-F441-943D-26262D0DCE5F}"/>
              </a:ext>
            </a:extLst>
          </p:cNvPr>
          <p:cNvSpPr/>
          <p:nvPr/>
        </p:nvSpPr>
        <p:spPr>
          <a:xfrm>
            <a:off x="8781401" y="5711012"/>
            <a:ext cx="221381" cy="30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曲线连接符 20">
            <a:extLst>
              <a:ext uri="{FF2B5EF4-FFF2-40B4-BE49-F238E27FC236}">
                <a16:creationId xmlns:a16="http://schemas.microsoft.com/office/drawing/2014/main" id="{C7E4D7D4-0624-2A45-B36C-D1194ADFB761}"/>
              </a:ext>
            </a:extLst>
          </p:cNvPr>
          <p:cNvCxnSpPr>
            <a:cxnSpLocks/>
            <a:stCxn id="19" idx="3"/>
            <a:endCxn id="17" idx="3"/>
          </p:cNvCxnSpPr>
          <p:nvPr/>
        </p:nvCxnSpPr>
        <p:spPr>
          <a:xfrm flipV="1">
            <a:off x="9002782" y="3070459"/>
            <a:ext cx="1" cy="2794557"/>
          </a:xfrm>
          <a:prstGeom prst="curvedConnector3">
            <a:avLst>
              <a:gd name="adj1" fmla="val 22860100000"/>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7693DA8-FD96-CD40-9F2A-743D0BFD6285}"/>
              </a:ext>
            </a:extLst>
          </p:cNvPr>
          <p:cNvSpPr txBox="1"/>
          <p:nvPr/>
        </p:nvSpPr>
        <p:spPr>
          <a:xfrm>
            <a:off x="9506151" y="4144571"/>
            <a:ext cx="2535048" cy="646331"/>
          </a:xfrm>
          <a:prstGeom prst="rect">
            <a:avLst/>
          </a:prstGeom>
          <a:noFill/>
        </p:spPr>
        <p:txBody>
          <a:bodyPr wrap="square" rtlCol="0">
            <a:spAutoFit/>
          </a:bodyPr>
          <a:lstStyle/>
          <a:p>
            <a:r>
              <a:rPr kumimoji="1" lang="zh-CN" altLang="en-US" dirty="0"/>
              <a:t>对</a:t>
            </a:r>
            <a:r>
              <a:rPr kumimoji="1" lang="en-US" altLang="zh-CN" dirty="0" err="1"/>
              <a:t>NLPer</a:t>
            </a:r>
            <a:r>
              <a:rPr kumimoji="1" lang="zh-CN" altLang="en-US" dirty="0"/>
              <a:t>来说，</a:t>
            </a:r>
            <a:endParaRPr kumimoji="1" lang="en-US" altLang="zh-CN" dirty="0"/>
          </a:p>
          <a:p>
            <a:r>
              <a:rPr kumimoji="1" lang="zh-CN" altLang="en-US" dirty="0"/>
              <a:t>似乎回到了开始的地方</a:t>
            </a:r>
          </a:p>
        </p:txBody>
      </p:sp>
    </p:spTree>
    <p:extLst>
      <p:ext uri="{BB962C8B-B14F-4D97-AF65-F5344CB8AC3E}">
        <p14:creationId xmlns:p14="http://schemas.microsoft.com/office/powerpoint/2010/main" val="310798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9D5DC-BD0B-B14D-9162-39CD03C9867E}"/>
              </a:ext>
            </a:extLst>
          </p:cNvPr>
          <p:cNvSpPr>
            <a:spLocks noGrp="1"/>
          </p:cNvSpPr>
          <p:nvPr>
            <p:ph type="title"/>
          </p:nvPr>
        </p:nvSpPr>
        <p:spPr>
          <a:xfrm>
            <a:off x="838200" y="108187"/>
            <a:ext cx="10515600" cy="1325563"/>
          </a:xfrm>
        </p:spPr>
        <p:txBody>
          <a:bodyPr>
            <a:normAutofit/>
          </a:bodyPr>
          <a:lstStyle/>
          <a:p>
            <a:r>
              <a:rPr kumimoji="1" lang="zh-CN" altLang="en-US" dirty="0"/>
              <a:t>上下文学习（</a:t>
            </a:r>
            <a:r>
              <a:rPr kumimoji="1" lang="en-US" altLang="zh-CN" dirty="0"/>
              <a:t>In-Context Learning</a:t>
            </a:r>
            <a:r>
              <a:rPr kumimoji="1" lang="zh-CN" altLang="en-US" dirty="0"/>
              <a:t>）</a:t>
            </a:r>
            <a:r>
              <a:rPr kumimoji="1" lang="zh-CN" altLang="en-US" sz="1400" dirty="0"/>
              <a:t>一种</a:t>
            </a:r>
            <a:r>
              <a:rPr kumimoji="1" lang="en-US" altLang="zh-CN" sz="1400" dirty="0"/>
              <a:t>Prompt-Learning</a:t>
            </a:r>
          </a:p>
        </p:txBody>
      </p:sp>
      <p:sp>
        <p:nvSpPr>
          <p:cNvPr id="4" name="文本框 3">
            <a:extLst>
              <a:ext uri="{FF2B5EF4-FFF2-40B4-BE49-F238E27FC236}">
                <a16:creationId xmlns:a16="http://schemas.microsoft.com/office/drawing/2014/main" id="{AA2B32A8-4A19-B64D-A0AE-9320E32C6EBD}"/>
              </a:ext>
            </a:extLst>
          </p:cNvPr>
          <p:cNvSpPr txBox="1"/>
          <p:nvPr/>
        </p:nvSpPr>
        <p:spPr>
          <a:xfrm>
            <a:off x="6816811" y="6488668"/>
            <a:ext cx="5375189" cy="369332"/>
          </a:xfrm>
          <a:prstGeom prst="rect">
            <a:avLst/>
          </a:prstGeom>
          <a:noFill/>
        </p:spPr>
        <p:txBody>
          <a:bodyPr wrap="none" rtlCol="0">
            <a:spAutoFit/>
          </a:bodyPr>
          <a:lstStyle/>
          <a:p>
            <a:r>
              <a:rPr kumimoji="1" lang="en" altLang="zh-CN" dirty="0"/>
              <a:t>2020-nips-Language Models are Few-Shot Learners</a:t>
            </a:r>
          </a:p>
        </p:txBody>
      </p:sp>
      <p:sp>
        <p:nvSpPr>
          <p:cNvPr id="5" name="矩形 4">
            <a:extLst>
              <a:ext uri="{FF2B5EF4-FFF2-40B4-BE49-F238E27FC236}">
                <a16:creationId xmlns:a16="http://schemas.microsoft.com/office/drawing/2014/main" id="{384A9681-9A86-F248-B835-F49D03BDBD52}"/>
              </a:ext>
            </a:extLst>
          </p:cNvPr>
          <p:cNvSpPr/>
          <p:nvPr/>
        </p:nvSpPr>
        <p:spPr>
          <a:xfrm>
            <a:off x="347242" y="2444175"/>
            <a:ext cx="11544291"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情感分析</a:t>
            </a:r>
          </a:p>
        </p:txBody>
      </p:sp>
      <p:sp>
        <p:nvSpPr>
          <p:cNvPr id="6" name="矩形 5">
            <a:extLst>
              <a:ext uri="{FF2B5EF4-FFF2-40B4-BE49-F238E27FC236}">
                <a16:creationId xmlns:a16="http://schemas.microsoft.com/office/drawing/2014/main" id="{83640243-59B6-A341-8C0B-2D92DD640933}"/>
              </a:ext>
            </a:extLst>
          </p:cNvPr>
          <p:cNvSpPr/>
          <p:nvPr/>
        </p:nvSpPr>
        <p:spPr>
          <a:xfrm>
            <a:off x="7664671"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7" name="矩形 6">
            <a:extLst>
              <a:ext uri="{FF2B5EF4-FFF2-40B4-BE49-F238E27FC236}">
                <a16:creationId xmlns:a16="http://schemas.microsoft.com/office/drawing/2014/main" id="{3BB60EA8-F63F-F541-9370-855B6CB9C173}"/>
              </a:ext>
            </a:extLst>
          </p:cNvPr>
          <p:cNvSpPr/>
          <p:nvPr/>
        </p:nvSpPr>
        <p:spPr>
          <a:xfrm>
            <a:off x="8894381"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8" name="矩形 7">
            <a:extLst>
              <a:ext uri="{FF2B5EF4-FFF2-40B4-BE49-F238E27FC236}">
                <a16:creationId xmlns:a16="http://schemas.microsoft.com/office/drawing/2014/main" id="{8B876343-BBD9-1340-8400-3DE789212895}"/>
              </a:ext>
            </a:extLst>
          </p:cNvPr>
          <p:cNvSpPr/>
          <p:nvPr/>
        </p:nvSpPr>
        <p:spPr>
          <a:xfrm>
            <a:off x="10124091"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9" name="矩形 8">
            <a:extLst>
              <a:ext uri="{FF2B5EF4-FFF2-40B4-BE49-F238E27FC236}">
                <a16:creationId xmlns:a16="http://schemas.microsoft.com/office/drawing/2014/main" id="{EF3B458E-D2BF-7047-AEA5-C097D7239C32}"/>
              </a:ext>
            </a:extLst>
          </p:cNvPr>
          <p:cNvSpPr/>
          <p:nvPr/>
        </p:nvSpPr>
        <p:spPr>
          <a:xfrm>
            <a:off x="5742592" y="1734259"/>
            <a:ext cx="743601"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正向</a:t>
            </a:r>
          </a:p>
        </p:txBody>
      </p:sp>
      <p:cxnSp>
        <p:nvCxnSpPr>
          <p:cNvPr id="10" name="直线箭头连接符 9">
            <a:extLst>
              <a:ext uri="{FF2B5EF4-FFF2-40B4-BE49-F238E27FC236}">
                <a16:creationId xmlns:a16="http://schemas.microsoft.com/office/drawing/2014/main" id="{B456E339-F638-7246-AF0E-FD7432EA32B9}"/>
              </a:ext>
            </a:extLst>
          </p:cNvPr>
          <p:cNvCxnSpPr>
            <a:cxnSpLocks/>
            <a:stCxn id="6" idx="0"/>
          </p:cNvCxnSpPr>
          <p:nvPr/>
        </p:nvCxnSpPr>
        <p:spPr>
          <a:xfrm flipV="1">
            <a:off x="7937940"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98E844F-E0E0-0C46-9086-AD02173266E3}"/>
              </a:ext>
            </a:extLst>
          </p:cNvPr>
          <p:cNvCxnSpPr>
            <a:cxnSpLocks/>
            <a:stCxn id="7" idx="0"/>
          </p:cNvCxnSpPr>
          <p:nvPr/>
        </p:nvCxnSpPr>
        <p:spPr>
          <a:xfrm flipV="1">
            <a:off x="9167650"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3D1EF1FA-840A-4542-9B9A-2DAE50A889D7}"/>
              </a:ext>
            </a:extLst>
          </p:cNvPr>
          <p:cNvCxnSpPr>
            <a:cxnSpLocks/>
            <a:stCxn id="8" idx="0"/>
          </p:cNvCxnSpPr>
          <p:nvPr/>
        </p:nvCxnSpPr>
        <p:spPr>
          <a:xfrm flipV="1">
            <a:off x="10397360"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5FA28B4-516B-6F41-AF1A-393875E26ACB}"/>
              </a:ext>
            </a:extLst>
          </p:cNvPr>
          <p:cNvCxnSpPr>
            <a:cxnSpLocks/>
            <a:stCxn id="5" idx="0"/>
            <a:endCxn id="9" idx="2"/>
          </p:cNvCxnSpPr>
          <p:nvPr/>
        </p:nvCxnSpPr>
        <p:spPr>
          <a:xfrm flipH="1" flipV="1">
            <a:off x="6114393" y="2131027"/>
            <a:ext cx="4995" cy="313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A6F844C-324A-FC44-932F-91BFF1F9CBBB}"/>
              </a:ext>
            </a:extLst>
          </p:cNvPr>
          <p:cNvSpPr/>
          <p:nvPr/>
        </p:nvSpPr>
        <p:spPr>
          <a:xfrm>
            <a:off x="11353800"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15" name="直线箭头连接符 14">
            <a:extLst>
              <a:ext uri="{FF2B5EF4-FFF2-40B4-BE49-F238E27FC236}">
                <a16:creationId xmlns:a16="http://schemas.microsoft.com/office/drawing/2014/main" id="{573F81C8-72CC-6848-B30B-7910BAB4E06C}"/>
              </a:ext>
            </a:extLst>
          </p:cNvPr>
          <p:cNvCxnSpPr>
            <a:cxnSpLocks/>
            <a:stCxn id="14" idx="0"/>
          </p:cNvCxnSpPr>
          <p:nvPr/>
        </p:nvCxnSpPr>
        <p:spPr>
          <a:xfrm flipV="1">
            <a:off x="11627069"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8D72B83-A92D-E34D-B3DB-30B7D7EBDB79}"/>
              </a:ext>
            </a:extLst>
          </p:cNvPr>
          <p:cNvSpPr/>
          <p:nvPr/>
        </p:nvSpPr>
        <p:spPr>
          <a:xfrm>
            <a:off x="286414"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无</a:t>
            </a:r>
          </a:p>
        </p:txBody>
      </p:sp>
      <p:sp>
        <p:nvSpPr>
          <p:cNvPr id="21" name="矩形 20">
            <a:extLst>
              <a:ext uri="{FF2B5EF4-FFF2-40B4-BE49-F238E27FC236}">
                <a16:creationId xmlns:a16="http://schemas.microsoft.com/office/drawing/2014/main" id="{7C80CFB1-CE92-CA40-9EB9-99762BF19731}"/>
              </a:ext>
            </a:extLst>
          </p:cNvPr>
          <p:cNvSpPr/>
          <p:nvPr/>
        </p:nvSpPr>
        <p:spPr>
          <a:xfrm>
            <a:off x="1516124"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极</a:t>
            </a:r>
          </a:p>
        </p:txBody>
      </p:sp>
      <p:sp>
        <p:nvSpPr>
          <p:cNvPr id="22" name="矩形 21">
            <a:extLst>
              <a:ext uri="{FF2B5EF4-FFF2-40B4-BE49-F238E27FC236}">
                <a16:creationId xmlns:a16="http://schemas.microsoft.com/office/drawing/2014/main" id="{431C050B-F1DF-5943-84FB-F48164D7F3E8}"/>
              </a:ext>
            </a:extLst>
          </p:cNvPr>
          <p:cNvSpPr/>
          <p:nvPr/>
        </p:nvSpPr>
        <p:spPr>
          <a:xfrm>
            <a:off x="2745834"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一</a:t>
            </a:r>
          </a:p>
        </p:txBody>
      </p:sp>
      <p:cxnSp>
        <p:nvCxnSpPr>
          <p:cNvPr id="23" name="直线箭头连接符 22">
            <a:extLst>
              <a:ext uri="{FF2B5EF4-FFF2-40B4-BE49-F238E27FC236}">
                <a16:creationId xmlns:a16="http://schemas.microsoft.com/office/drawing/2014/main" id="{24DBA5C5-AB5E-DA4A-A01E-20420A5C2F3B}"/>
              </a:ext>
            </a:extLst>
          </p:cNvPr>
          <p:cNvCxnSpPr>
            <a:cxnSpLocks/>
            <a:stCxn id="20" idx="0"/>
          </p:cNvCxnSpPr>
          <p:nvPr/>
        </p:nvCxnSpPr>
        <p:spPr>
          <a:xfrm flipV="1">
            <a:off x="559683"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A132AC87-3C0B-2F45-85BA-4D2B3864C065}"/>
              </a:ext>
            </a:extLst>
          </p:cNvPr>
          <p:cNvCxnSpPr>
            <a:cxnSpLocks/>
            <a:stCxn id="21" idx="0"/>
          </p:cNvCxnSpPr>
          <p:nvPr/>
        </p:nvCxnSpPr>
        <p:spPr>
          <a:xfrm flipV="1">
            <a:off x="1789393"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EAD905B6-1309-5C44-98D2-2C48EC17A253}"/>
              </a:ext>
            </a:extLst>
          </p:cNvPr>
          <p:cNvCxnSpPr>
            <a:cxnSpLocks/>
            <a:stCxn id="22" idx="0"/>
          </p:cNvCxnSpPr>
          <p:nvPr/>
        </p:nvCxnSpPr>
        <p:spPr>
          <a:xfrm flipV="1">
            <a:off x="3019103"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9A3A32C7-F26B-A64B-81B8-F175676C2961}"/>
              </a:ext>
            </a:extLst>
          </p:cNvPr>
          <p:cNvSpPr/>
          <p:nvPr/>
        </p:nvSpPr>
        <p:spPr>
          <a:xfrm>
            <a:off x="3975543" y="376531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般</a:t>
            </a:r>
          </a:p>
        </p:txBody>
      </p:sp>
      <p:cxnSp>
        <p:nvCxnSpPr>
          <p:cNvPr id="27" name="直线箭头连接符 26">
            <a:extLst>
              <a:ext uri="{FF2B5EF4-FFF2-40B4-BE49-F238E27FC236}">
                <a16:creationId xmlns:a16="http://schemas.microsoft.com/office/drawing/2014/main" id="{35FC7F70-E75D-1640-AD6F-0EF5BD9CD388}"/>
              </a:ext>
            </a:extLst>
          </p:cNvPr>
          <p:cNvCxnSpPr>
            <a:cxnSpLocks/>
            <a:stCxn id="26" idx="0"/>
          </p:cNvCxnSpPr>
          <p:nvPr/>
        </p:nvCxnSpPr>
        <p:spPr>
          <a:xfrm flipV="1">
            <a:off x="4248812" y="354374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231EB11-9DFB-1C44-9BFE-07D158674BD4}"/>
              </a:ext>
            </a:extLst>
          </p:cNvPr>
          <p:cNvSpPr/>
          <p:nvPr/>
        </p:nvSpPr>
        <p:spPr>
          <a:xfrm>
            <a:off x="5205253" y="375626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负</a:t>
            </a:r>
          </a:p>
        </p:txBody>
      </p:sp>
      <p:cxnSp>
        <p:nvCxnSpPr>
          <p:cNvPr id="30" name="直线箭头连接符 29">
            <a:extLst>
              <a:ext uri="{FF2B5EF4-FFF2-40B4-BE49-F238E27FC236}">
                <a16:creationId xmlns:a16="http://schemas.microsoft.com/office/drawing/2014/main" id="{7B8BE070-773A-5F4C-A63A-0CF847DF486B}"/>
              </a:ext>
            </a:extLst>
          </p:cNvPr>
          <p:cNvCxnSpPr>
            <a:cxnSpLocks/>
            <a:stCxn id="29" idx="0"/>
          </p:cNvCxnSpPr>
          <p:nvPr/>
        </p:nvCxnSpPr>
        <p:spPr>
          <a:xfrm flipV="1">
            <a:off x="5478522" y="353469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E389262-AEC7-2B4F-9C47-C94C2CD1C9D5}"/>
              </a:ext>
            </a:extLst>
          </p:cNvPr>
          <p:cNvSpPr/>
          <p:nvPr/>
        </p:nvSpPr>
        <p:spPr>
          <a:xfrm>
            <a:off x="6434962" y="3756269"/>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向</a:t>
            </a:r>
          </a:p>
        </p:txBody>
      </p:sp>
      <p:cxnSp>
        <p:nvCxnSpPr>
          <p:cNvPr id="32" name="直线箭头连接符 31">
            <a:extLst>
              <a:ext uri="{FF2B5EF4-FFF2-40B4-BE49-F238E27FC236}">
                <a16:creationId xmlns:a16="http://schemas.microsoft.com/office/drawing/2014/main" id="{DDF18E59-E2F5-4D4D-97CE-C02996E2ABFC}"/>
              </a:ext>
            </a:extLst>
          </p:cNvPr>
          <p:cNvCxnSpPr>
            <a:cxnSpLocks/>
            <a:stCxn id="31" idx="0"/>
          </p:cNvCxnSpPr>
          <p:nvPr/>
        </p:nvCxnSpPr>
        <p:spPr>
          <a:xfrm flipV="1">
            <a:off x="6708231" y="3534693"/>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32FD90F-199C-444A-8D23-C95D1D9F477B}"/>
              </a:ext>
            </a:extLst>
          </p:cNvPr>
          <p:cNvSpPr/>
          <p:nvPr/>
        </p:nvSpPr>
        <p:spPr>
          <a:xfrm>
            <a:off x="232542" y="3705030"/>
            <a:ext cx="6831198"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37" name="文本框 36">
            <a:extLst>
              <a:ext uri="{FF2B5EF4-FFF2-40B4-BE49-F238E27FC236}">
                <a16:creationId xmlns:a16="http://schemas.microsoft.com/office/drawing/2014/main" id="{41B88669-56F0-534B-B61F-E33356BDA946}"/>
              </a:ext>
            </a:extLst>
          </p:cNvPr>
          <p:cNvSpPr txBox="1"/>
          <p:nvPr/>
        </p:nvSpPr>
        <p:spPr>
          <a:xfrm>
            <a:off x="3209559" y="4264561"/>
            <a:ext cx="877163" cy="369332"/>
          </a:xfrm>
          <a:prstGeom prst="rect">
            <a:avLst/>
          </a:prstGeom>
          <a:noFill/>
        </p:spPr>
        <p:txBody>
          <a:bodyPr wrap="none" rtlCol="0">
            <a:spAutoFit/>
          </a:bodyPr>
          <a:lstStyle/>
          <a:p>
            <a:r>
              <a:rPr kumimoji="1" lang="zh-CN" altLang="en-US" dirty="0"/>
              <a:t>上下文</a:t>
            </a:r>
          </a:p>
        </p:txBody>
      </p:sp>
      <p:sp>
        <p:nvSpPr>
          <p:cNvPr id="38" name="文本框 37">
            <a:extLst>
              <a:ext uri="{FF2B5EF4-FFF2-40B4-BE49-F238E27FC236}">
                <a16:creationId xmlns:a16="http://schemas.microsoft.com/office/drawing/2014/main" id="{32166D78-2C3A-A347-A67A-972678600C3C}"/>
              </a:ext>
            </a:extLst>
          </p:cNvPr>
          <p:cNvSpPr txBox="1"/>
          <p:nvPr/>
        </p:nvSpPr>
        <p:spPr>
          <a:xfrm>
            <a:off x="347242" y="5446498"/>
            <a:ext cx="7059946" cy="1200329"/>
          </a:xfrm>
          <a:prstGeom prst="rect">
            <a:avLst/>
          </a:prstGeom>
          <a:noFill/>
        </p:spPr>
        <p:txBody>
          <a:bodyPr wrap="none" rtlCol="0">
            <a:spAutoFit/>
          </a:bodyPr>
          <a:lstStyle/>
          <a:p>
            <a:pPr marL="285750" indent="-285750">
              <a:buFontTx/>
              <a:buChar char="-"/>
            </a:pPr>
            <a:r>
              <a:rPr kumimoji="1" lang="zh-CN" altLang="en-US" dirty="0"/>
              <a:t>没有上下文的</a:t>
            </a:r>
            <a:r>
              <a:rPr kumimoji="1" lang="en-US" altLang="zh-CN" dirty="0" err="1"/>
              <a:t>Promt</a:t>
            </a:r>
            <a:r>
              <a:rPr kumimoji="1" lang="en-US" altLang="zh-CN" dirty="0"/>
              <a:t>-Learning</a:t>
            </a:r>
            <a:r>
              <a:rPr kumimoji="1" lang="zh-CN" altLang="en-US" dirty="0"/>
              <a:t>，属于</a:t>
            </a:r>
            <a:r>
              <a:rPr kumimoji="1" lang="en-US" altLang="zh-CN" dirty="0"/>
              <a:t>zero-shot</a:t>
            </a:r>
            <a:r>
              <a:rPr kumimoji="1" lang="zh-CN" altLang="en-US" dirty="0"/>
              <a:t> </a:t>
            </a:r>
            <a:r>
              <a:rPr kumimoji="1" lang="en-US" altLang="zh-CN" dirty="0"/>
              <a:t>learning</a:t>
            </a:r>
            <a:r>
              <a:rPr kumimoji="1" lang="zh-CN" altLang="en-US" dirty="0"/>
              <a:t>设定</a:t>
            </a:r>
            <a:endParaRPr kumimoji="1" lang="en-US" altLang="zh-CN" dirty="0"/>
          </a:p>
          <a:p>
            <a:pPr marL="285750" indent="-285750">
              <a:buFontTx/>
              <a:buChar char="-"/>
            </a:pPr>
            <a:r>
              <a:rPr kumimoji="1" lang="zh-CN" altLang="en-US" dirty="0"/>
              <a:t>有上下文的</a:t>
            </a:r>
            <a:r>
              <a:rPr kumimoji="1" lang="en-US" altLang="zh-CN" dirty="0" err="1"/>
              <a:t>Promt</a:t>
            </a:r>
            <a:r>
              <a:rPr kumimoji="1" lang="en-US" altLang="zh-CN" dirty="0"/>
              <a:t>-Learning</a:t>
            </a:r>
            <a:r>
              <a:rPr kumimoji="1" lang="zh-CN" altLang="en-US" dirty="0"/>
              <a:t>，属于</a:t>
            </a:r>
            <a:r>
              <a:rPr kumimoji="1" lang="en-US" altLang="zh-CN" dirty="0"/>
              <a:t>few-shot</a:t>
            </a:r>
            <a:r>
              <a:rPr kumimoji="1" lang="zh-CN" altLang="en-US" dirty="0"/>
              <a:t> </a:t>
            </a:r>
            <a:r>
              <a:rPr kumimoji="1" lang="en-US" altLang="zh-CN" dirty="0"/>
              <a:t>learning</a:t>
            </a:r>
            <a:r>
              <a:rPr kumimoji="1" lang="zh-CN" altLang="en-US" dirty="0"/>
              <a:t>设定</a:t>
            </a:r>
            <a:endParaRPr kumimoji="1" lang="en-US" altLang="zh-CN" dirty="0"/>
          </a:p>
          <a:p>
            <a:pPr marL="285750" indent="-285750">
              <a:buFontTx/>
              <a:buChar char="-"/>
            </a:pPr>
            <a:r>
              <a:rPr kumimoji="1" lang="zh-CN" altLang="en-US" dirty="0"/>
              <a:t>这里</a:t>
            </a:r>
            <a:r>
              <a:rPr kumimoji="1" lang="en-US" altLang="zh-CN" dirty="0"/>
              <a:t>few-shot</a:t>
            </a:r>
            <a:r>
              <a:rPr kumimoji="1" lang="zh-CN" altLang="en-US" dirty="0"/>
              <a:t> </a:t>
            </a:r>
            <a:r>
              <a:rPr kumimoji="1" lang="en-US" altLang="zh-CN" dirty="0"/>
              <a:t>learning</a:t>
            </a:r>
            <a:r>
              <a:rPr kumimoji="1" lang="zh-CN" altLang="en-US" dirty="0"/>
              <a:t>比</a:t>
            </a:r>
            <a:r>
              <a:rPr kumimoji="1" lang="en-US" altLang="zh-CN" dirty="0"/>
              <a:t>zero-shot</a:t>
            </a:r>
            <a:r>
              <a:rPr kumimoji="1" lang="zh-CN" altLang="en-US" dirty="0"/>
              <a:t> </a:t>
            </a:r>
            <a:r>
              <a:rPr kumimoji="1" lang="en-US" altLang="zh-CN" dirty="0"/>
              <a:t>learning</a:t>
            </a:r>
            <a:r>
              <a:rPr kumimoji="1" lang="zh-CN" altLang="en-US" dirty="0"/>
              <a:t>效果更好</a:t>
            </a:r>
            <a:endParaRPr kumimoji="1" lang="en-US" altLang="zh-CN" dirty="0"/>
          </a:p>
          <a:p>
            <a:pPr marL="742950" lvl="1" indent="-285750">
              <a:buFontTx/>
              <a:buChar char="-"/>
            </a:pPr>
            <a:r>
              <a:rPr kumimoji="1" lang="zh-CN" altLang="en-US" dirty="0">
                <a:solidFill>
                  <a:srgbClr val="FF0000"/>
                </a:solidFill>
              </a:rPr>
              <a:t>不精调的语言模型能从示例中学习特征</a:t>
            </a:r>
            <a:r>
              <a:rPr kumimoji="1" lang="en-US" altLang="zh-CN" dirty="0">
                <a:solidFill>
                  <a:srgbClr val="FF0000"/>
                </a:solidFill>
              </a:rPr>
              <a:t>-label</a:t>
            </a:r>
            <a:r>
              <a:rPr kumimoji="1" lang="zh-CN" altLang="en-US" dirty="0">
                <a:solidFill>
                  <a:srgbClr val="FF0000"/>
                </a:solidFill>
              </a:rPr>
              <a:t>的映射关系吗？</a:t>
            </a:r>
            <a:endParaRPr kumimoji="1" lang="en-US" altLang="zh-CN" dirty="0">
              <a:solidFill>
                <a:srgbClr val="FF0000"/>
              </a:solidFill>
            </a:endParaRPr>
          </a:p>
        </p:txBody>
      </p:sp>
      <p:sp>
        <p:nvSpPr>
          <p:cNvPr id="3" name="文本框 2">
            <a:extLst>
              <a:ext uri="{FF2B5EF4-FFF2-40B4-BE49-F238E27FC236}">
                <a16:creationId xmlns:a16="http://schemas.microsoft.com/office/drawing/2014/main" id="{6A0CBBC3-65A6-4A41-87BC-A4ABC4E2D150}"/>
              </a:ext>
            </a:extLst>
          </p:cNvPr>
          <p:cNvSpPr txBox="1"/>
          <p:nvPr/>
        </p:nvSpPr>
        <p:spPr>
          <a:xfrm>
            <a:off x="2481795" y="4647548"/>
            <a:ext cx="2332690" cy="738664"/>
          </a:xfrm>
          <a:prstGeom prst="rect">
            <a:avLst/>
          </a:prstGeom>
          <a:noFill/>
        </p:spPr>
        <p:txBody>
          <a:bodyPr wrap="none" rtlCol="0">
            <a:spAutoFit/>
          </a:bodyPr>
          <a:lstStyle/>
          <a:p>
            <a:r>
              <a:rPr kumimoji="1" lang="zh-CN" altLang="en-US" sz="1400" dirty="0"/>
              <a:t>其它上下文：</a:t>
            </a:r>
            <a:endParaRPr kumimoji="1" lang="en-US" altLang="zh-CN" sz="1400" dirty="0"/>
          </a:p>
          <a:p>
            <a:pPr marL="285750" indent="-285750">
              <a:buFontTx/>
              <a:buChar char="-"/>
            </a:pPr>
            <a:r>
              <a:rPr kumimoji="1" lang="zh-CN" altLang="en-US" sz="1400" dirty="0"/>
              <a:t>你是一个电影评论家</a:t>
            </a:r>
            <a:endParaRPr kumimoji="1" lang="en-US" altLang="zh-CN" sz="1400" dirty="0"/>
          </a:p>
          <a:p>
            <a:pPr marL="285750" indent="-285750">
              <a:buFontTx/>
              <a:buChar char="-"/>
            </a:pPr>
            <a:r>
              <a:rPr kumimoji="1" lang="zh-CN" altLang="en-US" sz="1400" dirty="0"/>
              <a:t>你是一个战争片爱好者</a:t>
            </a:r>
            <a:endParaRPr kumimoji="1" lang="en-US" altLang="zh-CN" sz="1400" dirty="0"/>
          </a:p>
        </p:txBody>
      </p:sp>
      <p:sp>
        <p:nvSpPr>
          <p:cNvPr id="17" name="文本框 16">
            <a:extLst>
              <a:ext uri="{FF2B5EF4-FFF2-40B4-BE49-F238E27FC236}">
                <a16:creationId xmlns:a16="http://schemas.microsoft.com/office/drawing/2014/main" id="{60B85F3B-7F18-4448-89FA-8B78887279EF}"/>
              </a:ext>
            </a:extLst>
          </p:cNvPr>
          <p:cNvSpPr txBox="1"/>
          <p:nvPr/>
        </p:nvSpPr>
        <p:spPr>
          <a:xfrm>
            <a:off x="347242" y="1255737"/>
            <a:ext cx="8125942" cy="369332"/>
          </a:xfrm>
          <a:prstGeom prst="rect">
            <a:avLst/>
          </a:prstGeom>
          <a:noFill/>
        </p:spPr>
        <p:txBody>
          <a:bodyPr wrap="none" rtlCol="0">
            <a:spAutoFit/>
          </a:bodyPr>
          <a:lstStyle/>
          <a:p>
            <a:r>
              <a:rPr kumimoji="1" lang="zh-CN" altLang="en-US" dirty="0"/>
              <a:t>上下文学习：将标注数据作为</a:t>
            </a:r>
            <a:r>
              <a:rPr kumimoji="1" lang="en-US" altLang="zh-CN" dirty="0"/>
              <a:t>Prompt</a:t>
            </a:r>
            <a:r>
              <a:rPr kumimoji="1" lang="zh-CN" altLang="en-US" dirty="0"/>
              <a:t>的一部分，当作上下文，进行</a:t>
            </a:r>
            <a:r>
              <a:rPr kumimoji="1" lang="en-US" altLang="zh-CN" dirty="0"/>
              <a:t>Prompt</a:t>
            </a:r>
            <a:r>
              <a:rPr kumimoji="1" lang="zh-CN" altLang="en-US" dirty="0"/>
              <a:t>增强</a:t>
            </a:r>
          </a:p>
        </p:txBody>
      </p:sp>
    </p:spTree>
    <p:extLst>
      <p:ext uri="{BB962C8B-B14F-4D97-AF65-F5344CB8AC3E}">
        <p14:creationId xmlns:p14="http://schemas.microsoft.com/office/powerpoint/2010/main" val="2277584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20469-44A2-9A4A-A73B-5BF827CBF9AC}"/>
              </a:ext>
            </a:extLst>
          </p:cNvPr>
          <p:cNvSpPr>
            <a:spLocks noGrp="1"/>
          </p:cNvSpPr>
          <p:nvPr>
            <p:ph type="title"/>
          </p:nvPr>
        </p:nvSpPr>
        <p:spPr/>
        <p:txBody>
          <a:bodyPr/>
          <a:lstStyle/>
          <a:p>
            <a:r>
              <a:rPr kumimoji="1" lang="zh-CN" altLang="en-US" dirty="0"/>
              <a:t>思维链（</a:t>
            </a:r>
            <a:r>
              <a:rPr kumimoji="1" lang="en" altLang="zh-CN" dirty="0"/>
              <a:t>Chain-of-Thought</a:t>
            </a:r>
            <a:r>
              <a:rPr kumimoji="1" lang="zh-CN" altLang="en-US" dirty="0"/>
              <a:t>）</a:t>
            </a:r>
            <a:r>
              <a:rPr kumimoji="1" lang="zh-CN" altLang="en-US" sz="1400" dirty="0"/>
              <a:t>一种</a:t>
            </a:r>
            <a:r>
              <a:rPr kumimoji="1" lang="en-US" altLang="zh-CN" sz="1400" dirty="0"/>
              <a:t>Prompt-Learning</a:t>
            </a:r>
            <a:endParaRPr kumimoji="1" lang="zh-CN" altLang="en-US" sz="1400" dirty="0"/>
          </a:p>
        </p:txBody>
      </p:sp>
      <p:sp>
        <p:nvSpPr>
          <p:cNvPr id="4" name="文本框 3">
            <a:extLst>
              <a:ext uri="{FF2B5EF4-FFF2-40B4-BE49-F238E27FC236}">
                <a16:creationId xmlns:a16="http://schemas.microsoft.com/office/drawing/2014/main" id="{F012456C-84B6-A349-A10C-4D62E7316478}"/>
              </a:ext>
            </a:extLst>
          </p:cNvPr>
          <p:cNvSpPr txBox="1"/>
          <p:nvPr/>
        </p:nvSpPr>
        <p:spPr>
          <a:xfrm>
            <a:off x="3549891" y="6488668"/>
            <a:ext cx="8707833" cy="369332"/>
          </a:xfrm>
          <a:prstGeom prst="rect">
            <a:avLst/>
          </a:prstGeom>
          <a:noFill/>
        </p:spPr>
        <p:txBody>
          <a:bodyPr wrap="none" rtlCol="0">
            <a:spAutoFit/>
          </a:bodyPr>
          <a:lstStyle/>
          <a:p>
            <a:r>
              <a:rPr kumimoji="1" lang="en" altLang="zh-CN" dirty="0"/>
              <a:t>2022-NIPS-Chain-of-Thought Prompting Elicits Reasoning in Large Language Models</a:t>
            </a:r>
            <a:endParaRPr kumimoji="1" lang="zh-CN" altLang="en-US" dirty="0"/>
          </a:p>
        </p:txBody>
      </p:sp>
      <p:pic>
        <p:nvPicPr>
          <p:cNvPr id="6" name="图片 5">
            <a:extLst>
              <a:ext uri="{FF2B5EF4-FFF2-40B4-BE49-F238E27FC236}">
                <a16:creationId xmlns:a16="http://schemas.microsoft.com/office/drawing/2014/main" id="{0726CDA9-6F2D-5A4A-ABA8-EBBFD20F041F}"/>
              </a:ext>
            </a:extLst>
          </p:cNvPr>
          <p:cNvPicPr>
            <a:picLocks noChangeAspect="1"/>
          </p:cNvPicPr>
          <p:nvPr/>
        </p:nvPicPr>
        <p:blipFill>
          <a:blip r:embed="rId3"/>
          <a:stretch>
            <a:fillRect/>
          </a:stretch>
        </p:blipFill>
        <p:spPr>
          <a:xfrm>
            <a:off x="125730" y="1690688"/>
            <a:ext cx="8566179" cy="4172902"/>
          </a:xfrm>
          <a:prstGeom prst="rect">
            <a:avLst/>
          </a:prstGeom>
        </p:spPr>
      </p:pic>
      <p:sp>
        <p:nvSpPr>
          <p:cNvPr id="7" name="文本框 6">
            <a:extLst>
              <a:ext uri="{FF2B5EF4-FFF2-40B4-BE49-F238E27FC236}">
                <a16:creationId xmlns:a16="http://schemas.microsoft.com/office/drawing/2014/main" id="{2BFA10E6-FA41-C848-9F30-2CA470E68FDB}"/>
              </a:ext>
            </a:extLst>
          </p:cNvPr>
          <p:cNvSpPr txBox="1"/>
          <p:nvPr/>
        </p:nvSpPr>
        <p:spPr>
          <a:xfrm>
            <a:off x="8887104" y="1690688"/>
            <a:ext cx="3161443" cy="2585323"/>
          </a:xfrm>
          <a:prstGeom prst="rect">
            <a:avLst/>
          </a:prstGeom>
          <a:noFill/>
        </p:spPr>
        <p:txBody>
          <a:bodyPr wrap="none" rtlCol="0">
            <a:spAutoFit/>
          </a:bodyPr>
          <a:lstStyle/>
          <a:p>
            <a:r>
              <a:rPr kumimoji="1" lang="zh-CN" altLang="en-US" dirty="0"/>
              <a:t>类比大脑的</a:t>
            </a:r>
            <a:r>
              <a:rPr kumimoji="1" lang="en-US" altLang="zh-CN" dirty="0"/>
              <a:t>COT</a:t>
            </a:r>
            <a:r>
              <a:rPr kumimoji="1" lang="zh-CN" altLang="en-US" dirty="0"/>
              <a:t>示例：</a:t>
            </a:r>
            <a:endParaRPr kumimoji="1" lang="en-US" altLang="zh-CN" dirty="0"/>
          </a:p>
          <a:p>
            <a:pPr marL="285750" indent="-285750">
              <a:buFontTx/>
              <a:buChar char="-"/>
            </a:pPr>
            <a:r>
              <a:rPr kumimoji="1" lang="en-US" altLang="zh-CN" dirty="0"/>
              <a:t>1/Q: </a:t>
            </a:r>
            <a:r>
              <a:rPr kumimoji="1" lang="zh-CN" altLang="en-US" dirty="0"/>
              <a:t>是一个女演员</a:t>
            </a:r>
            <a:endParaRPr kumimoji="1" lang="en-US" altLang="zh-CN" dirty="0"/>
          </a:p>
          <a:p>
            <a:pPr marL="285750" indent="-285750">
              <a:buFontTx/>
              <a:buChar char="-"/>
            </a:pPr>
            <a:r>
              <a:rPr kumimoji="1" lang="en-US" altLang="zh-CN" dirty="0"/>
              <a:t>2/Q:</a:t>
            </a:r>
            <a:r>
              <a:rPr kumimoji="1" lang="zh-CN" altLang="en-US" dirty="0"/>
              <a:t> 嘴巴很大</a:t>
            </a:r>
            <a:endParaRPr kumimoji="1" lang="en-US" altLang="zh-CN" dirty="0"/>
          </a:p>
          <a:p>
            <a:pPr marL="285750" indent="-285750">
              <a:buFontTx/>
              <a:buChar char="-"/>
            </a:pPr>
            <a:r>
              <a:rPr kumimoji="1" lang="en-US" altLang="zh-CN" dirty="0"/>
              <a:t>3/Q:</a:t>
            </a:r>
            <a:r>
              <a:rPr kumimoji="1" lang="zh-CN" altLang="en-US" dirty="0"/>
              <a:t> 和苏大强一起拍过戏</a:t>
            </a:r>
            <a:endParaRPr kumimoji="1" lang="en-US" altLang="zh-CN" dirty="0"/>
          </a:p>
          <a:p>
            <a:pPr marL="285750" indent="-285750">
              <a:buFontTx/>
              <a:buChar char="-"/>
            </a:pPr>
            <a:r>
              <a:rPr kumimoji="1" lang="en-US" altLang="zh-CN" dirty="0"/>
              <a:t>4/Q: </a:t>
            </a:r>
            <a:r>
              <a:rPr kumimoji="1" lang="zh-CN" altLang="en-US" dirty="0"/>
              <a:t>这是是谁？</a:t>
            </a:r>
            <a:endParaRPr kumimoji="1" lang="en-US" altLang="zh-CN" dirty="0"/>
          </a:p>
          <a:p>
            <a:pPr marL="285750" indent="-285750">
              <a:buFontTx/>
              <a:buChar char="-"/>
            </a:pPr>
            <a:r>
              <a:rPr kumimoji="1" lang="en-US" altLang="zh-CN" dirty="0"/>
              <a:t>A: </a:t>
            </a:r>
            <a:r>
              <a:rPr kumimoji="1" lang="zh-CN" altLang="en-US" dirty="0"/>
              <a:t>姚晨</a:t>
            </a:r>
            <a:endParaRPr kumimoji="1" lang="en-US" altLang="zh-CN" dirty="0"/>
          </a:p>
          <a:p>
            <a:endParaRPr kumimoji="1" lang="en-US" altLang="zh-CN" dirty="0"/>
          </a:p>
          <a:p>
            <a:r>
              <a:rPr kumimoji="1" lang="zh-CN" altLang="en-US" dirty="0">
                <a:solidFill>
                  <a:srgbClr val="FF0000"/>
                </a:solidFill>
              </a:rPr>
              <a:t>语言模型真能学到示例的推理</a:t>
            </a:r>
            <a:endParaRPr kumimoji="1" lang="en-US" altLang="zh-CN" dirty="0">
              <a:solidFill>
                <a:srgbClr val="FF0000"/>
              </a:solidFill>
            </a:endParaRPr>
          </a:p>
          <a:p>
            <a:r>
              <a:rPr kumimoji="1" lang="zh-CN" altLang="en-US" dirty="0">
                <a:solidFill>
                  <a:srgbClr val="FF0000"/>
                </a:solidFill>
              </a:rPr>
              <a:t>过程吗？</a:t>
            </a:r>
            <a:endParaRPr kumimoji="1" lang="en-US" altLang="zh-CN" dirty="0">
              <a:solidFill>
                <a:srgbClr val="FF0000"/>
              </a:solidFill>
            </a:endParaRPr>
          </a:p>
        </p:txBody>
      </p:sp>
    </p:spTree>
    <p:extLst>
      <p:ext uri="{BB962C8B-B14F-4D97-AF65-F5344CB8AC3E}">
        <p14:creationId xmlns:p14="http://schemas.microsoft.com/office/powerpoint/2010/main" val="1559183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D243F-D12F-F344-ABB3-6CCFC3705C41}"/>
              </a:ext>
            </a:extLst>
          </p:cNvPr>
          <p:cNvSpPr>
            <a:spLocks noGrp="1"/>
          </p:cNvSpPr>
          <p:nvPr>
            <p:ph type="title"/>
          </p:nvPr>
        </p:nvSpPr>
        <p:spPr/>
        <p:txBody>
          <a:bodyPr/>
          <a:lstStyle/>
          <a:p>
            <a:r>
              <a:rPr kumimoji="1" lang="zh-CN" altLang="en" dirty="0"/>
              <a:t>上下文</a:t>
            </a:r>
            <a:r>
              <a:rPr kumimoji="1" lang="zh-CN" altLang="en-US" dirty="0"/>
              <a:t>学习中</a:t>
            </a:r>
            <a:r>
              <a:rPr kumimoji="1" lang="zh-CN" altLang="en" dirty="0"/>
              <a:t>上下文的</a:t>
            </a:r>
            <a:r>
              <a:rPr kumimoji="1" lang="zh-CN" altLang="en-US" dirty="0"/>
              <a:t>作用</a:t>
            </a:r>
          </a:p>
        </p:txBody>
      </p:sp>
      <p:sp>
        <p:nvSpPr>
          <p:cNvPr id="4" name="文本框 3">
            <a:extLst>
              <a:ext uri="{FF2B5EF4-FFF2-40B4-BE49-F238E27FC236}">
                <a16:creationId xmlns:a16="http://schemas.microsoft.com/office/drawing/2014/main" id="{02E2093D-DE71-3043-A088-AB87D00EF110}"/>
              </a:ext>
            </a:extLst>
          </p:cNvPr>
          <p:cNvSpPr txBox="1"/>
          <p:nvPr/>
        </p:nvSpPr>
        <p:spPr>
          <a:xfrm>
            <a:off x="2628163" y="6488668"/>
            <a:ext cx="9563837" cy="369332"/>
          </a:xfrm>
          <a:prstGeom prst="rect">
            <a:avLst/>
          </a:prstGeom>
          <a:noFill/>
        </p:spPr>
        <p:txBody>
          <a:bodyPr wrap="none" rtlCol="0">
            <a:spAutoFit/>
          </a:bodyPr>
          <a:lstStyle/>
          <a:p>
            <a:r>
              <a:rPr kumimoji="1" lang="en" altLang="zh-CN" dirty="0"/>
              <a:t>2022-EMNLP-Rethinking the Role of Demonstrations- What Makes In-Context Learning Work </a:t>
            </a:r>
            <a:endParaRPr kumimoji="1" lang="zh-CN" altLang="en-US" dirty="0"/>
          </a:p>
        </p:txBody>
      </p:sp>
      <p:sp>
        <p:nvSpPr>
          <p:cNvPr id="7" name="文本框 6">
            <a:extLst>
              <a:ext uri="{FF2B5EF4-FFF2-40B4-BE49-F238E27FC236}">
                <a16:creationId xmlns:a16="http://schemas.microsoft.com/office/drawing/2014/main" id="{4405A8B0-529D-784C-9935-F98FE116E72C}"/>
              </a:ext>
            </a:extLst>
          </p:cNvPr>
          <p:cNvSpPr txBox="1"/>
          <p:nvPr/>
        </p:nvSpPr>
        <p:spPr>
          <a:xfrm>
            <a:off x="1314081" y="1690688"/>
            <a:ext cx="9526967" cy="923330"/>
          </a:xfrm>
          <a:prstGeom prst="rect">
            <a:avLst/>
          </a:prstGeom>
          <a:noFill/>
        </p:spPr>
        <p:txBody>
          <a:bodyPr wrap="none" rtlCol="0">
            <a:spAutoFit/>
          </a:bodyPr>
          <a:lstStyle/>
          <a:p>
            <a:r>
              <a:rPr kumimoji="1" lang="en-US" altLang="zh-CN" dirty="0"/>
              <a:t>-</a:t>
            </a:r>
            <a:r>
              <a:rPr kumimoji="1" lang="zh-CN" altLang="en-US" dirty="0"/>
              <a:t>  只有上下文的特征分布、</a:t>
            </a:r>
            <a:r>
              <a:rPr kumimoji="1" lang="en-US" altLang="zh-CN" dirty="0"/>
              <a:t>Label</a:t>
            </a:r>
            <a:r>
              <a:rPr kumimoji="1" lang="zh-CN" altLang="en-US" dirty="0"/>
              <a:t>空间和期望的输入输出格式是有用的</a:t>
            </a:r>
            <a:endParaRPr kumimoji="1" lang="en-US" altLang="zh-CN" dirty="0"/>
          </a:p>
          <a:p>
            <a:pPr marL="285750" indent="-285750">
              <a:buFontTx/>
              <a:buChar char="-"/>
            </a:pPr>
            <a:r>
              <a:rPr kumimoji="1" lang="zh-CN" altLang="en-US" dirty="0"/>
              <a:t>输入</a:t>
            </a:r>
            <a:r>
              <a:rPr kumimoji="1" lang="en-US" altLang="zh-CN" dirty="0"/>
              <a:t>-</a:t>
            </a:r>
            <a:r>
              <a:rPr kumimoji="1" lang="zh-CN" altLang="en-US" dirty="0"/>
              <a:t>输出的映射关系不重要</a:t>
            </a:r>
            <a:endParaRPr kumimoji="1" lang="en-US" altLang="zh-CN" dirty="0"/>
          </a:p>
          <a:p>
            <a:pPr marL="285750" indent="-285750">
              <a:buFontTx/>
              <a:buChar char="-"/>
            </a:pPr>
            <a:r>
              <a:rPr kumimoji="1" lang="zh-CN" altLang="en-US" dirty="0">
                <a:solidFill>
                  <a:srgbClr val="FF0000"/>
                </a:solidFill>
              </a:rPr>
              <a:t>语言模型没有推理能力，</a:t>
            </a:r>
            <a:r>
              <a:rPr kumimoji="1" lang="en-US" altLang="zh-CN" dirty="0">
                <a:solidFill>
                  <a:srgbClr val="FF0000"/>
                </a:solidFill>
              </a:rPr>
              <a:t>Prompt</a:t>
            </a:r>
            <a:r>
              <a:rPr kumimoji="1" lang="zh-CN" altLang="en-US" dirty="0">
                <a:solidFill>
                  <a:srgbClr val="FF0000"/>
                </a:solidFill>
              </a:rPr>
              <a:t>有效的原因，只是因为激活了正确的区域（个人观点）</a:t>
            </a:r>
          </a:p>
        </p:txBody>
      </p:sp>
      <p:pic>
        <p:nvPicPr>
          <p:cNvPr id="3" name="图片 2">
            <a:extLst>
              <a:ext uri="{FF2B5EF4-FFF2-40B4-BE49-F238E27FC236}">
                <a16:creationId xmlns:a16="http://schemas.microsoft.com/office/drawing/2014/main" id="{628E6EB4-7529-B248-BD6E-0430F03B2FCA}"/>
              </a:ext>
            </a:extLst>
          </p:cNvPr>
          <p:cNvPicPr>
            <a:picLocks noChangeAspect="1"/>
          </p:cNvPicPr>
          <p:nvPr/>
        </p:nvPicPr>
        <p:blipFill>
          <a:blip r:embed="rId3"/>
          <a:stretch>
            <a:fillRect/>
          </a:stretch>
        </p:blipFill>
        <p:spPr>
          <a:xfrm>
            <a:off x="1314081" y="2855164"/>
            <a:ext cx="9563837" cy="3313839"/>
          </a:xfrm>
          <a:prstGeom prst="rect">
            <a:avLst/>
          </a:prstGeom>
        </p:spPr>
      </p:pic>
    </p:spTree>
    <p:extLst>
      <p:ext uri="{BB962C8B-B14F-4D97-AF65-F5344CB8AC3E}">
        <p14:creationId xmlns:p14="http://schemas.microsoft.com/office/powerpoint/2010/main" val="423012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D243F-D12F-F344-ABB3-6CCFC3705C41}"/>
              </a:ext>
            </a:extLst>
          </p:cNvPr>
          <p:cNvSpPr>
            <a:spLocks noGrp="1"/>
          </p:cNvSpPr>
          <p:nvPr>
            <p:ph type="title"/>
          </p:nvPr>
        </p:nvSpPr>
        <p:spPr/>
        <p:txBody>
          <a:bodyPr/>
          <a:lstStyle/>
          <a:p>
            <a:r>
              <a:rPr kumimoji="1" lang="zh-CN" altLang="en" dirty="0"/>
              <a:t>上下文</a:t>
            </a:r>
            <a:r>
              <a:rPr kumimoji="1" lang="zh-CN" altLang="en-US" dirty="0"/>
              <a:t>学习中</a:t>
            </a:r>
            <a:r>
              <a:rPr kumimoji="1" lang="zh-CN" altLang="en" dirty="0"/>
              <a:t>上下文的</a:t>
            </a:r>
            <a:r>
              <a:rPr kumimoji="1" lang="zh-CN" altLang="en-US" dirty="0"/>
              <a:t>作用</a:t>
            </a:r>
          </a:p>
        </p:txBody>
      </p:sp>
      <p:sp>
        <p:nvSpPr>
          <p:cNvPr id="7" name="文本框 6">
            <a:extLst>
              <a:ext uri="{FF2B5EF4-FFF2-40B4-BE49-F238E27FC236}">
                <a16:creationId xmlns:a16="http://schemas.microsoft.com/office/drawing/2014/main" id="{4405A8B0-529D-784C-9935-F98FE116E72C}"/>
              </a:ext>
            </a:extLst>
          </p:cNvPr>
          <p:cNvSpPr txBox="1"/>
          <p:nvPr/>
        </p:nvSpPr>
        <p:spPr>
          <a:xfrm>
            <a:off x="5316400" y="6488668"/>
            <a:ext cx="6875600" cy="369332"/>
          </a:xfrm>
          <a:prstGeom prst="rect">
            <a:avLst/>
          </a:prstGeom>
          <a:noFill/>
        </p:spPr>
        <p:txBody>
          <a:bodyPr wrap="none" rtlCol="0">
            <a:spAutoFit/>
          </a:bodyPr>
          <a:lstStyle/>
          <a:p>
            <a:pPr marL="285750" indent="-285750">
              <a:buFontTx/>
              <a:buChar char="-"/>
            </a:pPr>
            <a:r>
              <a:rPr kumimoji="1" lang="en-US" altLang="zh-CN" dirty="0"/>
              <a:t>2023- Larger language models do in-context learning differently</a:t>
            </a:r>
            <a:endParaRPr kumimoji="1" lang="zh-CN" altLang="en-US" dirty="0">
              <a:solidFill>
                <a:srgbClr val="FF0000"/>
              </a:solidFill>
            </a:endParaRPr>
          </a:p>
        </p:txBody>
      </p:sp>
      <p:sp>
        <p:nvSpPr>
          <p:cNvPr id="3" name="文本框 2">
            <a:extLst>
              <a:ext uri="{FF2B5EF4-FFF2-40B4-BE49-F238E27FC236}">
                <a16:creationId xmlns:a16="http://schemas.microsoft.com/office/drawing/2014/main" id="{F20C55D7-F85B-DF41-8001-F047F998A3B6}"/>
              </a:ext>
            </a:extLst>
          </p:cNvPr>
          <p:cNvSpPr txBox="1"/>
          <p:nvPr/>
        </p:nvSpPr>
        <p:spPr>
          <a:xfrm>
            <a:off x="838200" y="1690688"/>
            <a:ext cx="10785325" cy="2031325"/>
          </a:xfrm>
          <a:prstGeom prst="rect">
            <a:avLst/>
          </a:prstGeom>
          <a:noFill/>
        </p:spPr>
        <p:txBody>
          <a:bodyPr wrap="none" rtlCol="0">
            <a:spAutoFit/>
          </a:bodyPr>
          <a:lstStyle/>
          <a:p>
            <a:r>
              <a:rPr kumimoji="1" lang="zh-CN" altLang="en-US" dirty="0"/>
              <a:t>反驳上一页那篇论文</a:t>
            </a:r>
            <a:endParaRPr kumimoji="1" lang="en-US" altLang="zh-CN" dirty="0"/>
          </a:p>
          <a:p>
            <a:pPr marL="285750" indent="-285750">
              <a:buFontTx/>
              <a:buChar char="-"/>
            </a:pPr>
            <a:r>
              <a:rPr kumimoji="1" lang="zh-CN" altLang="en-US" dirty="0"/>
              <a:t>语言模型可以利用上下文中的</a:t>
            </a:r>
            <a:r>
              <a:rPr kumimoji="1" lang="en-US" altLang="zh-CN" dirty="0"/>
              <a:t>input-label</a:t>
            </a:r>
            <a:r>
              <a:rPr kumimoji="1" lang="zh-CN" altLang="en-US" dirty="0"/>
              <a:t>关系</a:t>
            </a:r>
            <a:endParaRPr kumimoji="1" lang="en-US" altLang="zh-CN" dirty="0"/>
          </a:p>
          <a:p>
            <a:pPr marL="285750" indent="-285750">
              <a:buFontTx/>
              <a:buChar char="-"/>
            </a:pPr>
            <a:r>
              <a:rPr kumimoji="1" lang="zh-CN" altLang="en-US" dirty="0"/>
              <a:t>这种能力是一种涌现现象，只有大模型有，小模型没有</a:t>
            </a:r>
            <a:endParaRPr kumimoji="1" lang="en-US" altLang="zh-CN" dirty="0"/>
          </a:p>
          <a:p>
            <a:r>
              <a:rPr kumimoji="1" lang="zh-CN" altLang="en-US" dirty="0"/>
              <a:t>验证方式</a:t>
            </a:r>
            <a:endParaRPr kumimoji="1" lang="en-US" altLang="zh-CN" dirty="0"/>
          </a:p>
          <a:p>
            <a:pPr marL="285750" indent="-285750">
              <a:buFontTx/>
              <a:buChar char="-"/>
            </a:pPr>
            <a:r>
              <a:rPr kumimoji="1" lang="zh-CN" altLang="en-US" dirty="0"/>
              <a:t>在</a:t>
            </a:r>
            <a:r>
              <a:rPr kumimoji="1" lang="en" altLang="zh-CN" dirty="0"/>
              <a:t>flipped-label ICL</a:t>
            </a:r>
            <a:r>
              <a:rPr kumimoji="1" lang="zh-CN" altLang="en" dirty="0"/>
              <a:t>这种</a:t>
            </a:r>
            <a:r>
              <a:rPr kumimoji="1" lang="zh-CN" altLang="en-US" dirty="0"/>
              <a:t>设定下，测试集不变，在二分类任务下，如果模型精度小于</a:t>
            </a:r>
            <a:r>
              <a:rPr kumimoji="1" lang="en-US" altLang="zh-CN" dirty="0"/>
              <a:t>50%</a:t>
            </a:r>
            <a:r>
              <a:rPr kumimoji="1" lang="zh-CN" altLang="en-US" dirty="0"/>
              <a:t>，说明模型能够</a:t>
            </a:r>
            <a:endParaRPr kumimoji="1" lang="en-US" altLang="zh-CN" dirty="0"/>
          </a:p>
          <a:p>
            <a:r>
              <a:rPr kumimoji="1" lang="zh-CN" altLang="en-US" dirty="0"/>
              <a:t>利用</a:t>
            </a:r>
            <a:r>
              <a:rPr kumimoji="1" lang="en-US" altLang="zh-CN" dirty="0"/>
              <a:t>input-label</a:t>
            </a:r>
            <a:r>
              <a:rPr kumimoji="1" lang="zh-CN" altLang="en-US" dirty="0"/>
              <a:t>关系 </a:t>
            </a:r>
            <a:r>
              <a:rPr kumimoji="1" lang="en-US" altLang="zh-CN" dirty="0"/>
              <a:t>(</a:t>
            </a:r>
            <a:r>
              <a:rPr kumimoji="1" lang="zh-CN" altLang="en-US" dirty="0"/>
              <a:t>有个明显成立的假设：在</a:t>
            </a:r>
            <a:r>
              <a:rPr kumimoji="1" lang="en-US" altLang="zh-CN" dirty="0"/>
              <a:t>Regular ICL</a:t>
            </a:r>
            <a:r>
              <a:rPr kumimoji="1" lang="zh-CN" altLang="en-US" dirty="0"/>
              <a:t>下，精度显著高于</a:t>
            </a:r>
            <a:r>
              <a:rPr kumimoji="1" lang="en-US" altLang="zh-CN" dirty="0"/>
              <a:t>50%)</a:t>
            </a:r>
          </a:p>
          <a:p>
            <a:pPr marL="285750" indent="-285750">
              <a:buFontTx/>
              <a:buChar char="-"/>
            </a:pPr>
            <a:endParaRPr kumimoji="1" lang="en-US" altLang="zh-CN" dirty="0"/>
          </a:p>
        </p:txBody>
      </p:sp>
      <p:pic>
        <p:nvPicPr>
          <p:cNvPr id="6" name="图片 5">
            <a:extLst>
              <a:ext uri="{FF2B5EF4-FFF2-40B4-BE49-F238E27FC236}">
                <a16:creationId xmlns:a16="http://schemas.microsoft.com/office/drawing/2014/main" id="{B3BF8C9E-DF81-324C-900D-FC8FB20DDF7A}"/>
              </a:ext>
            </a:extLst>
          </p:cNvPr>
          <p:cNvPicPr>
            <a:picLocks noChangeAspect="1"/>
          </p:cNvPicPr>
          <p:nvPr/>
        </p:nvPicPr>
        <p:blipFill>
          <a:blip r:embed="rId3"/>
          <a:stretch>
            <a:fillRect/>
          </a:stretch>
        </p:blipFill>
        <p:spPr>
          <a:xfrm>
            <a:off x="40633" y="3631208"/>
            <a:ext cx="8940800" cy="2501900"/>
          </a:xfrm>
          <a:prstGeom prst="rect">
            <a:avLst/>
          </a:prstGeom>
        </p:spPr>
      </p:pic>
      <p:sp>
        <p:nvSpPr>
          <p:cNvPr id="8" name="矩形 7">
            <a:extLst>
              <a:ext uri="{FF2B5EF4-FFF2-40B4-BE49-F238E27FC236}">
                <a16:creationId xmlns:a16="http://schemas.microsoft.com/office/drawing/2014/main" id="{62E9D6C2-0B8C-734A-A151-448EDA2DDDCD}"/>
              </a:ext>
            </a:extLst>
          </p:cNvPr>
          <p:cNvSpPr/>
          <p:nvPr/>
        </p:nvSpPr>
        <p:spPr>
          <a:xfrm>
            <a:off x="5954238" y="3553096"/>
            <a:ext cx="3093961" cy="2580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A97C1646-E62C-064B-A5CC-072FD2973A91}"/>
              </a:ext>
            </a:extLst>
          </p:cNvPr>
          <p:cNvPicPr>
            <a:picLocks noChangeAspect="1"/>
          </p:cNvPicPr>
          <p:nvPr/>
        </p:nvPicPr>
        <p:blipFill>
          <a:blip r:embed="rId4"/>
          <a:stretch>
            <a:fillRect/>
          </a:stretch>
        </p:blipFill>
        <p:spPr>
          <a:xfrm>
            <a:off x="6471253" y="3599451"/>
            <a:ext cx="5494320" cy="2565414"/>
          </a:xfrm>
          <a:prstGeom prst="rect">
            <a:avLst/>
          </a:prstGeom>
        </p:spPr>
      </p:pic>
    </p:spTree>
    <p:extLst>
      <p:ext uri="{BB962C8B-B14F-4D97-AF65-F5344CB8AC3E}">
        <p14:creationId xmlns:p14="http://schemas.microsoft.com/office/powerpoint/2010/main" val="1255516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D243F-D12F-F344-ABB3-6CCFC3705C41}"/>
              </a:ext>
            </a:extLst>
          </p:cNvPr>
          <p:cNvSpPr>
            <a:spLocks noGrp="1"/>
          </p:cNvSpPr>
          <p:nvPr>
            <p:ph type="title"/>
          </p:nvPr>
        </p:nvSpPr>
        <p:spPr/>
        <p:txBody>
          <a:bodyPr/>
          <a:lstStyle/>
          <a:p>
            <a:r>
              <a:rPr kumimoji="1" lang="zh-CN" altLang="en" dirty="0"/>
              <a:t>上下文</a:t>
            </a:r>
            <a:r>
              <a:rPr kumimoji="1" lang="zh-CN" altLang="en-US" dirty="0"/>
              <a:t>学习中</a:t>
            </a:r>
            <a:r>
              <a:rPr kumimoji="1" lang="zh-CN" altLang="en" dirty="0"/>
              <a:t>上下文的</a:t>
            </a:r>
            <a:r>
              <a:rPr kumimoji="1" lang="zh-CN" altLang="en-US" dirty="0"/>
              <a:t>作用</a:t>
            </a:r>
          </a:p>
        </p:txBody>
      </p:sp>
      <p:sp>
        <p:nvSpPr>
          <p:cNvPr id="7" name="文本框 6">
            <a:extLst>
              <a:ext uri="{FF2B5EF4-FFF2-40B4-BE49-F238E27FC236}">
                <a16:creationId xmlns:a16="http://schemas.microsoft.com/office/drawing/2014/main" id="{4405A8B0-529D-784C-9935-F98FE116E72C}"/>
              </a:ext>
            </a:extLst>
          </p:cNvPr>
          <p:cNvSpPr txBox="1"/>
          <p:nvPr/>
        </p:nvSpPr>
        <p:spPr>
          <a:xfrm>
            <a:off x="431370" y="6488668"/>
            <a:ext cx="11760630" cy="369332"/>
          </a:xfrm>
          <a:prstGeom prst="rect">
            <a:avLst/>
          </a:prstGeom>
          <a:noFill/>
        </p:spPr>
        <p:txBody>
          <a:bodyPr wrap="square" rtlCol="0">
            <a:spAutoFit/>
          </a:bodyPr>
          <a:lstStyle/>
          <a:p>
            <a:pPr lvl="1"/>
            <a:r>
              <a:rPr kumimoji="1" lang="en-US" altLang="zh-CN" dirty="0"/>
              <a:t>2022- Why Can GPT Learn In-Context? Language Models Secretly Perform Gradient Descent as Meta-Optimizers</a:t>
            </a:r>
          </a:p>
        </p:txBody>
      </p:sp>
      <p:sp>
        <p:nvSpPr>
          <p:cNvPr id="3" name="文本框 2">
            <a:extLst>
              <a:ext uri="{FF2B5EF4-FFF2-40B4-BE49-F238E27FC236}">
                <a16:creationId xmlns:a16="http://schemas.microsoft.com/office/drawing/2014/main" id="{F20C55D7-F85B-DF41-8001-F047F998A3B6}"/>
              </a:ext>
            </a:extLst>
          </p:cNvPr>
          <p:cNvSpPr txBox="1"/>
          <p:nvPr/>
        </p:nvSpPr>
        <p:spPr>
          <a:xfrm>
            <a:off x="838200" y="1690688"/>
            <a:ext cx="6551794" cy="369332"/>
          </a:xfrm>
          <a:prstGeom prst="rect">
            <a:avLst/>
          </a:prstGeom>
          <a:noFill/>
        </p:spPr>
        <p:txBody>
          <a:bodyPr wrap="none" rtlCol="0">
            <a:spAutoFit/>
          </a:bodyPr>
          <a:lstStyle/>
          <a:p>
            <a:pPr marL="285750" indent="-285750">
              <a:buFontTx/>
              <a:buChar char="-"/>
            </a:pPr>
            <a:r>
              <a:rPr kumimoji="1" lang="zh-CN" altLang="en-US" dirty="0"/>
              <a:t>小模型 </a:t>
            </a:r>
            <a:r>
              <a:rPr kumimoji="1" lang="en-US" altLang="zh-CN" dirty="0"/>
              <a:t>(GPT 1.3B, GPT 2.7B) </a:t>
            </a:r>
            <a:r>
              <a:rPr kumimoji="1" lang="zh-CN" altLang="en-US" dirty="0"/>
              <a:t>也能学习</a:t>
            </a:r>
            <a:r>
              <a:rPr kumimoji="1" lang="en-US" altLang="zh-CN" dirty="0"/>
              <a:t>Input-Label</a:t>
            </a:r>
            <a:r>
              <a:rPr kumimoji="1" lang="zh-CN" altLang="en-US" dirty="0"/>
              <a:t>之间的关系</a:t>
            </a:r>
            <a:endParaRPr kumimoji="1" lang="en-US" altLang="zh-CN" dirty="0"/>
          </a:p>
        </p:txBody>
      </p:sp>
      <p:sp>
        <p:nvSpPr>
          <p:cNvPr id="4" name="文本框 3">
            <a:extLst>
              <a:ext uri="{FF2B5EF4-FFF2-40B4-BE49-F238E27FC236}">
                <a16:creationId xmlns:a16="http://schemas.microsoft.com/office/drawing/2014/main" id="{0AC49D69-2D0D-DD40-94B0-01B03770BDAC}"/>
              </a:ext>
            </a:extLst>
          </p:cNvPr>
          <p:cNvSpPr txBox="1"/>
          <p:nvPr/>
        </p:nvSpPr>
        <p:spPr>
          <a:xfrm>
            <a:off x="5465937" y="4089678"/>
            <a:ext cx="6032421" cy="369332"/>
          </a:xfrm>
          <a:prstGeom prst="rect">
            <a:avLst/>
          </a:prstGeom>
          <a:noFill/>
        </p:spPr>
        <p:txBody>
          <a:bodyPr wrap="none" rtlCol="0">
            <a:spAutoFit/>
          </a:bodyPr>
          <a:lstStyle/>
          <a:p>
            <a:r>
              <a:rPr kumimoji="1" lang="en" altLang="zh-CN" dirty="0"/>
              <a:t>ICL</a:t>
            </a:r>
            <a:r>
              <a:rPr kumimoji="1" lang="zh-CN" altLang="en-US" dirty="0"/>
              <a:t>为什么有效，在什么情况下有效仍然是一个开放性问题</a:t>
            </a:r>
          </a:p>
        </p:txBody>
      </p:sp>
      <p:pic>
        <p:nvPicPr>
          <p:cNvPr id="8" name="图片 7">
            <a:extLst>
              <a:ext uri="{FF2B5EF4-FFF2-40B4-BE49-F238E27FC236}">
                <a16:creationId xmlns:a16="http://schemas.microsoft.com/office/drawing/2014/main" id="{B1B5DDEB-B272-FC44-8CAD-13E446979491}"/>
              </a:ext>
            </a:extLst>
          </p:cNvPr>
          <p:cNvPicPr>
            <a:picLocks noChangeAspect="1"/>
          </p:cNvPicPr>
          <p:nvPr/>
        </p:nvPicPr>
        <p:blipFill>
          <a:blip r:embed="rId3"/>
          <a:stretch>
            <a:fillRect/>
          </a:stretch>
        </p:blipFill>
        <p:spPr>
          <a:xfrm>
            <a:off x="838200" y="2185919"/>
            <a:ext cx="3793819" cy="4176849"/>
          </a:xfrm>
          <a:prstGeom prst="rect">
            <a:avLst/>
          </a:prstGeom>
        </p:spPr>
      </p:pic>
    </p:spTree>
    <p:extLst>
      <p:ext uri="{BB962C8B-B14F-4D97-AF65-F5344CB8AC3E}">
        <p14:creationId xmlns:p14="http://schemas.microsoft.com/office/powerpoint/2010/main" val="240771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65125"/>
            <a:ext cx="10693400" cy="1325563"/>
          </a:xfrm>
        </p:spPr>
        <p:txBody>
          <a:bodyPr>
            <a:normAutofit/>
          </a:bodyPr>
          <a:lstStyle/>
          <a:p>
            <a:r>
              <a:rPr kumimoji="1" lang="zh-CN" altLang="en-US" dirty="0"/>
              <a:t>精调语言模型</a:t>
            </a:r>
            <a:r>
              <a:rPr kumimoji="1" lang="en-US" altLang="zh-CN" dirty="0"/>
              <a:t>-Codex</a:t>
            </a:r>
          </a:p>
        </p:txBody>
      </p:sp>
      <p:sp>
        <p:nvSpPr>
          <p:cNvPr id="4" name="文本框 3">
            <a:extLst>
              <a:ext uri="{FF2B5EF4-FFF2-40B4-BE49-F238E27FC236}">
                <a16:creationId xmlns:a16="http://schemas.microsoft.com/office/drawing/2014/main" id="{229D6D98-382B-AA4E-B85B-5252CBF0721C}"/>
              </a:ext>
            </a:extLst>
          </p:cNvPr>
          <p:cNvSpPr txBox="1"/>
          <p:nvPr/>
        </p:nvSpPr>
        <p:spPr>
          <a:xfrm>
            <a:off x="6222096" y="6488668"/>
            <a:ext cx="5969904" cy="369332"/>
          </a:xfrm>
          <a:prstGeom prst="rect">
            <a:avLst/>
          </a:prstGeom>
          <a:noFill/>
        </p:spPr>
        <p:txBody>
          <a:bodyPr wrap="none" rtlCol="0">
            <a:spAutoFit/>
          </a:bodyPr>
          <a:lstStyle/>
          <a:p>
            <a:r>
              <a:rPr kumimoji="1" lang="en" altLang="zh-CN" dirty="0"/>
              <a:t>2021-Evaluating Large Language Models Trained on Code</a:t>
            </a:r>
            <a:endParaRPr kumimoji="1" lang="zh-CN" altLang="en-US" dirty="0"/>
          </a:p>
        </p:txBody>
      </p:sp>
      <p:sp>
        <p:nvSpPr>
          <p:cNvPr id="5" name="文本框 4">
            <a:extLst>
              <a:ext uri="{FF2B5EF4-FFF2-40B4-BE49-F238E27FC236}">
                <a16:creationId xmlns:a16="http://schemas.microsoft.com/office/drawing/2014/main" id="{EB03520F-748F-684A-9ECD-3CB3A5CC09B5}"/>
              </a:ext>
            </a:extLst>
          </p:cNvPr>
          <p:cNvSpPr txBox="1"/>
          <p:nvPr/>
        </p:nvSpPr>
        <p:spPr>
          <a:xfrm>
            <a:off x="749300" y="1402590"/>
            <a:ext cx="10693400" cy="1754326"/>
          </a:xfrm>
          <a:prstGeom prst="rect">
            <a:avLst/>
          </a:prstGeom>
          <a:noFill/>
        </p:spPr>
        <p:txBody>
          <a:bodyPr wrap="square" rtlCol="0">
            <a:spAutoFit/>
          </a:bodyPr>
          <a:lstStyle/>
          <a:p>
            <a:pPr marL="285750" indent="-285750">
              <a:buFontTx/>
              <a:buChar char="-"/>
            </a:pPr>
            <a:r>
              <a:rPr kumimoji="1" lang="zh-CN" altLang="en-US" dirty="0"/>
              <a:t>知识表示优化</a:t>
            </a:r>
            <a:r>
              <a:rPr kumimoji="1" lang="en-US" altLang="zh-CN" dirty="0"/>
              <a:t>: </a:t>
            </a:r>
            <a:r>
              <a:rPr kumimoji="1" lang="zh-CN" altLang="en-US" dirty="0"/>
              <a:t>搜索引擎做得烂，怎么改关键词都查不到想要的</a:t>
            </a:r>
            <a:endParaRPr kumimoji="1" lang="en-US" altLang="zh-CN" dirty="0"/>
          </a:p>
          <a:p>
            <a:pPr marL="285750" indent="-285750">
              <a:buFontTx/>
              <a:buChar char="-"/>
            </a:pPr>
            <a:r>
              <a:rPr kumimoji="1" lang="zh-CN" altLang="en-US" dirty="0"/>
              <a:t>在从</a:t>
            </a:r>
            <a:r>
              <a:rPr kumimoji="1" lang="en-US" altLang="zh-CN" dirty="0"/>
              <a:t>GitHub</a:t>
            </a:r>
            <a:r>
              <a:rPr kumimoji="1" lang="zh-CN" altLang="en-US" dirty="0"/>
              <a:t>上搜集的</a:t>
            </a:r>
            <a:r>
              <a:rPr kumimoji="1" lang="en-US" altLang="zh-CN" dirty="0"/>
              <a:t>159GB</a:t>
            </a:r>
            <a:r>
              <a:rPr kumimoji="1" lang="zh-CN" altLang="en-US" dirty="0"/>
              <a:t> </a:t>
            </a:r>
            <a:r>
              <a:rPr kumimoji="1" lang="en-US" altLang="zh-CN" dirty="0"/>
              <a:t>Python</a:t>
            </a:r>
            <a:r>
              <a:rPr kumimoji="1" lang="zh-CN" altLang="en-US" dirty="0"/>
              <a:t>代码上精调</a:t>
            </a:r>
            <a:r>
              <a:rPr kumimoji="1" lang="en-US" altLang="zh-CN" dirty="0"/>
              <a:t>GPT</a:t>
            </a:r>
            <a:r>
              <a:rPr kumimoji="1" lang="zh-CN" altLang="en-US" dirty="0"/>
              <a:t>，显著提升通过</a:t>
            </a:r>
            <a:r>
              <a:rPr kumimoji="1" lang="en-US" altLang="zh-CN" dirty="0"/>
              <a:t>docstring</a:t>
            </a:r>
            <a:r>
              <a:rPr kumimoji="1" lang="zh-CN" altLang="en-US" dirty="0"/>
              <a:t>生成代码的能力</a:t>
            </a:r>
            <a:endParaRPr kumimoji="1" lang="en-US" altLang="zh-CN" dirty="0"/>
          </a:p>
          <a:p>
            <a:pPr marL="285750" indent="-285750">
              <a:buFontTx/>
              <a:buChar char="-"/>
            </a:pPr>
            <a:r>
              <a:rPr kumimoji="1" lang="zh-CN" altLang="en-US" dirty="0"/>
              <a:t>有观点认为，代码里包含的逻辑，是</a:t>
            </a:r>
            <a:r>
              <a:rPr kumimoji="1" lang="en-US" altLang="zh-CN" dirty="0" err="1"/>
              <a:t>ChatGPT</a:t>
            </a:r>
            <a:r>
              <a:rPr kumimoji="1" lang="zh-CN" altLang="en-US" dirty="0"/>
              <a:t>成功的关键因素之一</a:t>
            </a:r>
            <a:endParaRPr kumimoji="1" lang="en-US" altLang="zh-CN" dirty="0"/>
          </a:p>
          <a:p>
            <a:pPr marL="285750" indent="-285750">
              <a:buFontTx/>
              <a:buChar char="-"/>
            </a:pPr>
            <a:r>
              <a:rPr kumimoji="1" lang="zh-CN" altLang="en-US" dirty="0"/>
              <a:t>从这里开始，</a:t>
            </a:r>
            <a:r>
              <a:rPr kumimoji="1" lang="en-US" altLang="zh-CN" dirty="0"/>
              <a:t>NLP</a:t>
            </a:r>
            <a:r>
              <a:rPr kumimoji="1" lang="zh-CN" altLang="en-US" dirty="0"/>
              <a:t>范式实际上是</a:t>
            </a:r>
            <a:endParaRPr kumimoji="1" lang="en-US" altLang="zh-CN" dirty="0"/>
          </a:p>
          <a:p>
            <a:pPr marL="742950" lvl="1" indent="-285750">
              <a:buFontTx/>
              <a:buChar char="-"/>
            </a:pPr>
            <a:r>
              <a:rPr kumimoji="1" lang="zh-CN" altLang="en-US" dirty="0"/>
              <a:t>预训练</a:t>
            </a:r>
            <a:r>
              <a:rPr kumimoji="1" lang="en-US" altLang="zh-CN" dirty="0"/>
              <a:t> -&gt; </a:t>
            </a:r>
            <a:r>
              <a:rPr kumimoji="1" lang="zh-CN" altLang="en-US" dirty="0"/>
              <a:t>精调 </a:t>
            </a:r>
            <a:r>
              <a:rPr kumimoji="1" lang="en-US" altLang="zh-CN" dirty="0"/>
              <a:t>-&gt; </a:t>
            </a:r>
            <a:r>
              <a:rPr kumimoji="1" lang="zh-CN" altLang="en-US" dirty="0"/>
              <a:t>提示学习</a:t>
            </a:r>
            <a:endParaRPr kumimoji="1" lang="en-US" altLang="zh-CN" dirty="0"/>
          </a:p>
          <a:p>
            <a:pPr marL="742950" lvl="1" indent="-285750">
              <a:buFontTx/>
              <a:buChar char="-"/>
            </a:pPr>
            <a:r>
              <a:rPr kumimoji="1" lang="zh-CN" altLang="en-US" dirty="0"/>
              <a:t>预训练</a:t>
            </a:r>
            <a:r>
              <a:rPr kumimoji="1" lang="en-US" altLang="zh-CN" dirty="0"/>
              <a:t> -&gt;</a:t>
            </a:r>
            <a:r>
              <a:rPr kumimoji="1" lang="zh-CN" altLang="en-US" dirty="0"/>
              <a:t> 精调 两步构成了传统的预训练</a:t>
            </a:r>
          </a:p>
        </p:txBody>
      </p:sp>
      <p:sp>
        <p:nvSpPr>
          <p:cNvPr id="6" name="矩形 5">
            <a:extLst>
              <a:ext uri="{FF2B5EF4-FFF2-40B4-BE49-F238E27FC236}">
                <a16:creationId xmlns:a16="http://schemas.microsoft.com/office/drawing/2014/main" id="{454C7E89-4FEE-D744-AFFD-82CCE5817604}"/>
              </a:ext>
            </a:extLst>
          </p:cNvPr>
          <p:cNvSpPr/>
          <p:nvPr/>
        </p:nvSpPr>
        <p:spPr>
          <a:xfrm>
            <a:off x="1215367" y="4324919"/>
            <a:ext cx="3005958"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7" name="矩形 6">
            <a:extLst>
              <a:ext uri="{FF2B5EF4-FFF2-40B4-BE49-F238E27FC236}">
                <a16:creationId xmlns:a16="http://schemas.microsoft.com/office/drawing/2014/main" id="{4E1412B7-A09F-F241-B160-D3F3F1756058}"/>
              </a:ext>
            </a:extLst>
          </p:cNvPr>
          <p:cNvSpPr/>
          <p:nvPr/>
        </p:nvSpPr>
        <p:spPr>
          <a:xfrm>
            <a:off x="1215367" y="563701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8" name="矩形 7">
            <a:extLst>
              <a:ext uri="{FF2B5EF4-FFF2-40B4-BE49-F238E27FC236}">
                <a16:creationId xmlns:a16="http://schemas.microsoft.com/office/drawing/2014/main" id="{9D0FEA05-1607-D241-BF73-D1585A284E55}"/>
              </a:ext>
            </a:extLst>
          </p:cNvPr>
          <p:cNvSpPr/>
          <p:nvPr/>
        </p:nvSpPr>
        <p:spPr>
          <a:xfrm>
            <a:off x="2445077" y="563701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9" name="矩形 8">
            <a:extLst>
              <a:ext uri="{FF2B5EF4-FFF2-40B4-BE49-F238E27FC236}">
                <a16:creationId xmlns:a16="http://schemas.microsoft.com/office/drawing/2014/main" id="{7D14D8BF-85AE-6F48-87B0-87A03AD2A0E3}"/>
              </a:ext>
            </a:extLst>
          </p:cNvPr>
          <p:cNvSpPr/>
          <p:nvPr/>
        </p:nvSpPr>
        <p:spPr>
          <a:xfrm>
            <a:off x="3674787" y="563701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10" name="矩形 9">
            <a:extLst>
              <a:ext uri="{FF2B5EF4-FFF2-40B4-BE49-F238E27FC236}">
                <a16:creationId xmlns:a16="http://schemas.microsoft.com/office/drawing/2014/main" id="{EDC4F50D-B53C-C74E-8265-17E5B87B5AFB}"/>
              </a:ext>
            </a:extLst>
          </p:cNvPr>
          <p:cNvSpPr/>
          <p:nvPr/>
        </p:nvSpPr>
        <p:spPr>
          <a:xfrm>
            <a:off x="3674787" y="371964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11" name="直线箭头连接符 10">
            <a:extLst>
              <a:ext uri="{FF2B5EF4-FFF2-40B4-BE49-F238E27FC236}">
                <a16:creationId xmlns:a16="http://schemas.microsoft.com/office/drawing/2014/main" id="{9D8980A9-07B5-5145-93CE-37CA7581679F}"/>
              </a:ext>
            </a:extLst>
          </p:cNvPr>
          <p:cNvCxnSpPr>
            <a:cxnSpLocks/>
            <a:stCxn id="7" idx="0"/>
          </p:cNvCxnSpPr>
          <p:nvPr/>
        </p:nvCxnSpPr>
        <p:spPr>
          <a:xfrm flipV="1">
            <a:off x="1488636" y="541543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E5B6C11C-7CD0-164E-9334-D2D695AB100C}"/>
              </a:ext>
            </a:extLst>
          </p:cNvPr>
          <p:cNvCxnSpPr>
            <a:cxnSpLocks/>
            <a:stCxn id="8" idx="0"/>
          </p:cNvCxnSpPr>
          <p:nvPr/>
        </p:nvCxnSpPr>
        <p:spPr>
          <a:xfrm flipV="1">
            <a:off x="2718346" y="541543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E2AB1B0-8933-AE40-B7DC-304AAE157431}"/>
              </a:ext>
            </a:extLst>
          </p:cNvPr>
          <p:cNvCxnSpPr>
            <a:cxnSpLocks/>
            <a:stCxn id="9" idx="0"/>
          </p:cNvCxnSpPr>
          <p:nvPr/>
        </p:nvCxnSpPr>
        <p:spPr>
          <a:xfrm flipV="1">
            <a:off x="3948056" y="541543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86C34BB5-5792-9D4D-808F-16B117B9C990}"/>
              </a:ext>
            </a:extLst>
          </p:cNvPr>
          <p:cNvCxnSpPr>
            <a:cxnSpLocks/>
            <a:endCxn id="10" idx="2"/>
          </p:cNvCxnSpPr>
          <p:nvPr/>
        </p:nvCxnSpPr>
        <p:spPr>
          <a:xfrm flipV="1">
            <a:off x="3948056" y="4116413"/>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23D03F7-0201-2B4D-BD8F-226D9B2FB534}"/>
              </a:ext>
            </a:extLst>
          </p:cNvPr>
          <p:cNvSpPr/>
          <p:nvPr/>
        </p:nvSpPr>
        <p:spPr>
          <a:xfrm>
            <a:off x="5201417" y="4332911"/>
            <a:ext cx="5465372"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16" name="矩形 15">
            <a:extLst>
              <a:ext uri="{FF2B5EF4-FFF2-40B4-BE49-F238E27FC236}">
                <a16:creationId xmlns:a16="http://schemas.microsoft.com/office/drawing/2014/main" id="{2DB16C4F-B5F7-DD42-89A1-FE0663162D23}"/>
              </a:ext>
            </a:extLst>
          </p:cNvPr>
          <p:cNvSpPr/>
          <p:nvPr/>
        </p:nvSpPr>
        <p:spPr>
          <a:xfrm>
            <a:off x="5201418" y="564500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i</a:t>
            </a:r>
            <a:endParaRPr kumimoji="1" lang="zh-CN" altLang="en-US" dirty="0">
              <a:solidFill>
                <a:schemeClr val="tx1"/>
              </a:solidFill>
            </a:endParaRPr>
          </a:p>
        </p:txBody>
      </p:sp>
      <p:sp>
        <p:nvSpPr>
          <p:cNvPr id="17" name="矩形 16">
            <a:extLst>
              <a:ext uri="{FF2B5EF4-FFF2-40B4-BE49-F238E27FC236}">
                <a16:creationId xmlns:a16="http://schemas.microsoft.com/office/drawing/2014/main" id="{B5405331-A22E-9C40-A946-C20CC573C9FA}"/>
              </a:ext>
            </a:extLst>
          </p:cNvPr>
          <p:cNvSpPr/>
          <p:nvPr/>
        </p:nvSpPr>
        <p:spPr>
          <a:xfrm>
            <a:off x="6431128" y="564500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t>
            </a:r>
            <a:endParaRPr kumimoji="1" lang="zh-CN" altLang="en-US" dirty="0">
              <a:solidFill>
                <a:schemeClr val="tx1"/>
              </a:solidFill>
            </a:endParaRPr>
          </a:p>
        </p:txBody>
      </p:sp>
      <p:sp>
        <p:nvSpPr>
          <p:cNvPr id="18" name="矩形 17">
            <a:extLst>
              <a:ext uri="{FF2B5EF4-FFF2-40B4-BE49-F238E27FC236}">
                <a16:creationId xmlns:a16="http://schemas.microsoft.com/office/drawing/2014/main" id="{0C0BDF78-597C-0345-852A-BC0D77F19400}"/>
              </a:ext>
            </a:extLst>
          </p:cNvPr>
          <p:cNvSpPr/>
          <p:nvPr/>
        </p:nvSpPr>
        <p:spPr>
          <a:xfrm>
            <a:off x="7660838" y="564500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a:t>
            </a:r>
            <a:endParaRPr kumimoji="1" lang="zh-CN" altLang="en-US" dirty="0">
              <a:solidFill>
                <a:schemeClr val="tx1"/>
              </a:solidFill>
            </a:endParaRPr>
          </a:p>
        </p:txBody>
      </p:sp>
      <p:sp>
        <p:nvSpPr>
          <p:cNvPr id="19" name="矩形 18">
            <a:extLst>
              <a:ext uri="{FF2B5EF4-FFF2-40B4-BE49-F238E27FC236}">
                <a16:creationId xmlns:a16="http://schemas.microsoft.com/office/drawing/2014/main" id="{88E5E00A-CF27-7844-883C-E6EEE77C5AE0}"/>
              </a:ext>
            </a:extLst>
          </p:cNvPr>
          <p:cNvSpPr/>
          <p:nvPr/>
        </p:nvSpPr>
        <p:spPr>
          <a:xfrm>
            <a:off x="10120251" y="374447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cxnSp>
        <p:nvCxnSpPr>
          <p:cNvPr id="20" name="直线箭头连接符 19">
            <a:extLst>
              <a:ext uri="{FF2B5EF4-FFF2-40B4-BE49-F238E27FC236}">
                <a16:creationId xmlns:a16="http://schemas.microsoft.com/office/drawing/2014/main" id="{1CA86677-B170-1E40-A4BC-D4F94E9B4FA8}"/>
              </a:ext>
            </a:extLst>
          </p:cNvPr>
          <p:cNvCxnSpPr>
            <a:cxnSpLocks/>
            <a:stCxn id="16" idx="0"/>
          </p:cNvCxnSpPr>
          <p:nvPr/>
        </p:nvCxnSpPr>
        <p:spPr>
          <a:xfrm flipV="1">
            <a:off x="5474687" y="542342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89AF382A-F5E0-564F-8119-351F1C85735F}"/>
              </a:ext>
            </a:extLst>
          </p:cNvPr>
          <p:cNvCxnSpPr>
            <a:cxnSpLocks/>
            <a:stCxn id="17" idx="0"/>
          </p:cNvCxnSpPr>
          <p:nvPr/>
        </p:nvCxnSpPr>
        <p:spPr>
          <a:xfrm flipV="1">
            <a:off x="6704397" y="542342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7BF57922-2566-584E-ADD9-2933459D4123}"/>
              </a:ext>
            </a:extLst>
          </p:cNvPr>
          <p:cNvCxnSpPr>
            <a:cxnSpLocks/>
            <a:stCxn id="18" idx="0"/>
          </p:cNvCxnSpPr>
          <p:nvPr/>
        </p:nvCxnSpPr>
        <p:spPr>
          <a:xfrm flipV="1">
            <a:off x="7934107" y="542342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251AAFBC-194E-A74E-AB23-74EF9B682F33}"/>
              </a:ext>
            </a:extLst>
          </p:cNvPr>
          <p:cNvCxnSpPr>
            <a:cxnSpLocks/>
            <a:endCxn id="19" idx="2"/>
          </p:cNvCxnSpPr>
          <p:nvPr/>
        </p:nvCxnSpPr>
        <p:spPr>
          <a:xfrm flipV="1">
            <a:off x="10393520" y="4141240"/>
            <a:ext cx="0" cy="1836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5DBE6BD-E0CC-DC49-9477-22FC12F1526C}"/>
              </a:ext>
            </a:extLst>
          </p:cNvPr>
          <p:cNvSpPr/>
          <p:nvPr/>
        </p:nvSpPr>
        <p:spPr>
          <a:xfrm>
            <a:off x="8890547" y="564500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a:t>
            </a:r>
            <a:endParaRPr kumimoji="1" lang="zh-CN" altLang="en-US" dirty="0">
              <a:solidFill>
                <a:schemeClr val="tx1"/>
              </a:solidFill>
            </a:endParaRPr>
          </a:p>
        </p:txBody>
      </p:sp>
      <p:cxnSp>
        <p:nvCxnSpPr>
          <p:cNvPr id="25" name="直线箭头连接符 24">
            <a:extLst>
              <a:ext uri="{FF2B5EF4-FFF2-40B4-BE49-F238E27FC236}">
                <a16:creationId xmlns:a16="http://schemas.microsoft.com/office/drawing/2014/main" id="{03BE7192-02C1-BC4F-8A1F-95F30822BF08}"/>
              </a:ext>
            </a:extLst>
          </p:cNvPr>
          <p:cNvCxnSpPr>
            <a:cxnSpLocks/>
            <a:stCxn id="24" idx="0"/>
          </p:cNvCxnSpPr>
          <p:nvPr/>
        </p:nvCxnSpPr>
        <p:spPr>
          <a:xfrm flipV="1">
            <a:off x="9163816" y="542342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5A58830-CF8E-A84D-867E-1A1C048EA64F}"/>
              </a:ext>
            </a:extLst>
          </p:cNvPr>
          <p:cNvSpPr txBox="1"/>
          <p:nvPr/>
        </p:nvSpPr>
        <p:spPr>
          <a:xfrm>
            <a:off x="2290274" y="6182081"/>
            <a:ext cx="877163" cy="369332"/>
          </a:xfrm>
          <a:prstGeom prst="rect">
            <a:avLst/>
          </a:prstGeom>
          <a:noFill/>
        </p:spPr>
        <p:txBody>
          <a:bodyPr wrap="none" rtlCol="0">
            <a:spAutoFit/>
          </a:bodyPr>
          <a:lstStyle/>
          <a:p>
            <a:r>
              <a:rPr kumimoji="1" lang="zh-CN" altLang="en-US" dirty="0"/>
              <a:t>预训练</a:t>
            </a:r>
          </a:p>
        </p:txBody>
      </p:sp>
      <p:sp>
        <p:nvSpPr>
          <p:cNvPr id="30" name="矩形 29">
            <a:extLst>
              <a:ext uri="{FF2B5EF4-FFF2-40B4-BE49-F238E27FC236}">
                <a16:creationId xmlns:a16="http://schemas.microsoft.com/office/drawing/2014/main" id="{339323F1-E3FE-714C-96E3-2EE505E0CD56}"/>
              </a:ext>
            </a:extLst>
          </p:cNvPr>
          <p:cNvSpPr/>
          <p:nvPr/>
        </p:nvSpPr>
        <p:spPr>
          <a:xfrm>
            <a:off x="10120256" y="563487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r</a:t>
            </a:r>
            <a:endParaRPr kumimoji="1" lang="zh-CN" altLang="en-US" dirty="0">
              <a:solidFill>
                <a:schemeClr val="tx1"/>
              </a:solidFill>
            </a:endParaRPr>
          </a:p>
        </p:txBody>
      </p:sp>
      <p:cxnSp>
        <p:nvCxnSpPr>
          <p:cNvPr id="31" name="直线箭头连接符 30">
            <a:extLst>
              <a:ext uri="{FF2B5EF4-FFF2-40B4-BE49-F238E27FC236}">
                <a16:creationId xmlns:a16="http://schemas.microsoft.com/office/drawing/2014/main" id="{35BA899F-7592-1242-A15D-8E5E93D7C6CF}"/>
              </a:ext>
            </a:extLst>
          </p:cNvPr>
          <p:cNvCxnSpPr>
            <a:cxnSpLocks/>
            <a:stCxn id="30" idx="0"/>
          </p:cNvCxnSpPr>
          <p:nvPr/>
        </p:nvCxnSpPr>
        <p:spPr>
          <a:xfrm flipV="1">
            <a:off x="10393525" y="541330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1BABD9C0-4803-184E-AD2E-EB6D779853A4}"/>
              </a:ext>
            </a:extLst>
          </p:cNvPr>
          <p:cNvSpPr txBox="1"/>
          <p:nvPr/>
        </p:nvSpPr>
        <p:spPr>
          <a:xfrm>
            <a:off x="7881651" y="6182081"/>
            <a:ext cx="646331" cy="369332"/>
          </a:xfrm>
          <a:prstGeom prst="rect">
            <a:avLst/>
          </a:prstGeom>
          <a:noFill/>
        </p:spPr>
        <p:txBody>
          <a:bodyPr wrap="none" rtlCol="0">
            <a:spAutoFit/>
          </a:bodyPr>
          <a:lstStyle/>
          <a:p>
            <a:r>
              <a:rPr kumimoji="1" lang="zh-CN" altLang="en-US" dirty="0"/>
              <a:t>精调</a:t>
            </a:r>
          </a:p>
        </p:txBody>
      </p:sp>
      <p:sp>
        <p:nvSpPr>
          <p:cNvPr id="38" name="文本框 37">
            <a:extLst>
              <a:ext uri="{FF2B5EF4-FFF2-40B4-BE49-F238E27FC236}">
                <a16:creationId xmlns:a16="http://schemas.microsoft.com/office/drawing/2014/main" id="{0A3D67BE-B1A3-314E-B081-CFCF19BF8724}"/>
              </a:ext>
            </a:extLst>
          </p:cNvPr>
          <p:cNvSpPr txBox="1"/>
          <p:nvPr/>
        </p:nvSpPr>
        <p:spPr>
          <a:xfrm>
            <a:off x="1095140" y="3235549"/>
            <a:ext cx="5724644" cy="369332"/>
          </a:xfrm>
          <a:prstGeom prst="rect">
            <a:avLst/>
          </a:prstGeom>
          <a:noFill/>
        </p:spPr>
        <p:txBody>
          <a:bodyPr wrap="none" rtlCol="0">
            <a:spAutoFit/>
          </a:bodyPr>
          <a:lstStyle/>
          <a:p>
            <a:r>
              <a:rPr kumimoji="1" lang="zh-CN" altLang="en-US" dirty="0"/>
              <a:t>注意：精调也是在训练语言模型，只是在额外的数据上</a:t>
            </a:r>
          </a:p>
        </p:txBody>
      </p:sp>
    </p:spTree>
    <p:extLst>
      <p:ext uri="{BB962C8B-B14F-4D97-AF65-F5344CB8AC3E}">
        <p14:creationId xmlns:p14="http://schemas.microsoft.com/office/powerpoint/2010/main" val="656347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65125"/>
            <a:ext cx="10693400" cy="1325563"/>
          </a:xfrm>
        </p:spPr>
        <p:txBody>
          <a:bodyPr>
            <a:normAutofit/>
          </a:bodyPr>
          <a:lstStyle/>
          <a:p>
            <a:r>
              <a:rPr kumimoji="1" lang="zh-CN" altLang="en-US" dirty="0"/>
              <a:t>精调语言模型</a:t>
            </a:r>
            <a:r>
              <a:rPr kumimoji="1" lang="en-US" altLang="zh-CN" dirty="0"/>
              <a:t>-Codex</a:t>
            </a:r>
          </a:p>
        </p:txBody>
      </p:sp>
      <p:sp>
        <p:nvSpPr>
          <p:cNvPr id="4" name="文本框 3">
            <a:extLst>
              <a:ext uri="{FF2B5EF4-FFF2-40B4-BE49-F238E27FC236}">
                <a16:creationId xmlns:a16="http://schemas.microsoft.com/office/drawing/2014/main" id="{229D6D98-382B-AA4E-B85B-5252CBF0721C}"/>
              </a:ext>
            </a:extLst>
          </p:cNvPr>
          <p:cNvSpPr txBox="1"/>
          <p:nvPr/>
        </p:nvSpPr>
        <p:spPr>
          <a:xfrm>
            <a:off x="6222096" y="6488668"/>
            <a:ext cx="5969904" cy="369332"/>
          </a:xfrm>
          <a:prstGeom prst="rect">
            <a:avLst/>
          </a:prstGeom>
          <a:noFill/>
        </p:spPr>
        <p:txBody>
          <a:bodyPr wrap="none" rtlCol="0">
            <a:spAutoFit/>
          </a:bodyPr>
          <a:lstStyle/>
          <a:p>
            <a:r>
              <a:rPr kumimoji="1" lang="en" altLang="zh-CN" dirty="0"/>
              <a:t>2021-Evaluating Large Language Models Trained on Code</a:t>
            </a:r>
            <a:endParaRPr kumimoji="1" lang="zh-CN" altLang="en-US" dirty="0"/>
          </a:p>
        </p:txBody>
      </p:sp>
      <p:pic>
        <p:nvPicPr>
          <p:cNvPr id="3" name="图片 2">
            <a:extLst>
              <a:ext uri="{FF2B5EF4-FFF2-40B4-BE49-F238E27FC236}">
                <a16:creationId xmlns:a16="http://schemas.microsoft.com/office/drawing/2014/main" id="{52CFEA88-198E-E748-9A90-1DA45481B477}"/>
              </a:ext>
            </a:extLst>
          </p:cNvPr>
          <p:cNvPicPr>
            <a:picLocks noChangeAspect="1"/>
          </p:cNvPicPr>
          <p:nvPr/>
        </p:nvPicPr>
        <p:blipFill>
          <a:blip r:embed="rId3"/>
          <a:stretch>
            <a:fillRect/>
          </a:stretch>
        </p:blipFill>
        <p:spPr>
          <a:xfrm>
            <a:off x="2431182" y="1578826"/>
            <a:ext cx="7329636" cy="4909842"/>
          </a:xfrm>
          <a:prstGeom prst="rect">
            <a:avLst/>
          </a:prstGeom>
        </p:spPr>
      </p:pic>
    </p:spTree>
    <p:extLst>
      <p:ext uri="{BB962C8B-B14F-4D97-AF65-F5344CB8AC3E}">
        <p14:creationId xmlns:p14="http://schemas.microsoft.com/office/powerpoint/2010/main" val="3675176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7D8F3-AFFE-9942-A990-6C53E47017D5}"/>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E0C76072-C944-0A45-A5F1-752298749B0C}"/>
              </a:ext>
            </a:extLst>
          </p:cNvPr>
          <p:cNvSpPr>
            <a:spLocks noGrp="1"/>
          </p:cNvSpPr>
          <p:nvPr>
            <p:ph idx="1"/>
          </p:nvPr>
        </p:nvSpPr>
        <p:spPr>
          <a:xfrm>
            <a:off x="838200" y="1825624"/>
            <a:ext cx="10515600" cy="5032375"/>
          </a:xfrm>
        </p:spPr>
        <p:txBody>
          <a:bodyPr>
            <a:normAutofit/>
          </a:bodyPr>
          <a:lstStyle/>
          <a:p>
            <a:r>
              <a:rPr kumimoji="1" lang="en-US" altLang="zh-CN" dirty="0" err="1"/>
              <a:t>ChatGPT</a:t>
            </a:r>
            <a:r>
              <a:rPr kumimoji="1" lang="zh-CN" altLang="en-US" dirty="0"/>
              <a:t>是什么</a:t>
            </a:r>
            <a:endParaRPr kumimoji="1" lang="en-US" altLang="zh-CN" dirty="0"/>
          </a:p>
          <a:p>
            <a:r>
              <a:rPr kumimoji="1" lang="zh-CN" altLang="en-US" dirty="0"/>
              <a:t>语言模型</a:t>
            </a:r>
            <a:r>
              <a:rPr kumimoji="1" lang="en-US" altLang="zh-CN" dirty="0"/>
              <a:t> (Language Models, LM)</a:t>
            </a:r>
          </a:p>
          <a:p>
            <a:r>
              <a:rPr kumimoji="1" lang="zh-CN" altLang="en-US" dirty="0"/>
              <a:t>语言模型是知识库</a:t>
            </a:r>
            <a:endParaRPr kumimoji="1" lang="en-US" altLang="zh-CN" dirty="0"/>
          </a:p>
          <a:p>
            <a:r>
              <a:rPr kumimoji="1" lang="zh-CN" altLang="en-US" dirty="0"/>
              <a:t>提示学习</a:t>
            </a:r>
            <a:r>
              <a:rPr kumimoji="1" lang="en-US" altLang="zh-CN" dirty="0"/>
              <a:t> (Prompt-Learning)</a:t>
            </a:r>
          </a:p>
          <a:p>
            <a:r>
              <a:rPr kumimoji="1" lang="zh-CN" altLang="en-US" dirty="0"/>
              <a:t>上下文学习 </a:t>
            </a:r>
            <a:r>
              <a:rPr kumimoji="1" lang="en-US" altLang="zh-CN" dirty="0"/>
              <a:t>(In-Context Learning)</a:t>
            </a:r>
          </a:p>
          <a:p>
            <a:r>
              <a:rPr kumimoji="1" lang="zh-CN" altLang="en-US" dirty="0"/>
              <a:t>精调语言模型 </a:t>
            </a:r>
            <a:r>
              <a:rPr kumimoji="1" lang="en-US" altLang="zh-CN" dirty="0"/>
              <a:t>(Codex/</a:t>
            </a:r>
            <a:r>
              <a:rPr kumimoji="1" lang="en-US" altLang="zh-CN" dirty="0" err="1"/>
              <a:t>InstructGPT</a:t>
            </a:r>
            <a:r>
              <a:rPr kumimoji="1" lang="en-US" altLang="zh-CN" dirty="0"/>
              <a:t>/</a:t>
            </a:r>
            <a:r>
              <a:rPr kumimoji="1" lang="en-US" altLang="zh-CN" dirty="0" err="1"/>
              <a:t>ChatGPT</a:t>
            </a:r>
            <a:r>
              <a:rPr kumimoji="1" lang="en-US" altLang="zh-CN" dirty="0"/>
              <a:t>)</a:t>
            </a:r>
          </a:p>
          <a:p>
            <a:r>
              <a:rPr kumimoji="1" lang="en-US" altLang="zh-CN" dirty="0" err="1"/>
              <a:t>ChatGPT</a:t>
            </a:r>
            <a:r>
              <a:rPr kumimoji="1" lang="zh-CN" altLang="en-US" dirty="0"/>
              <a:t>评估</a:t>
            </a:r>
            <a:endParaRPr kumimoji="1" lang="en-US" altLang="zh-CN" dirty="0"/>
          </a:p>
          <a:p>
            <a:r>
              <a:rPr kumimoji="1" lang="zh-CN" altLang="en-US" dirty="0"/>
              <a:t>一些资源</a:t>
            </a:r>
            <a:endParaRPr kumimoji="1" lang="en-US" altLang="zh-CN" dirty="0"/>
          </a:p>
        </p:txBody>
      </p:sp>
    </p:spTree>
    <p:extLst>
      <p:ext uri="{BB962C8B-B14F-4D97-AF65-F5344CB8AC3E}">
        <p14:creationId xmlns:p14="http://schemas.microsoft.com/office/powerpoint/2010/main" val="313625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CC81F032-C4C8-0A4A-B591-E372ADED3C3D}"/>
              </a:ext>
            </a:extLst>
          </p:cNvPr>
          <p:cNvSpPr>
            <a:spLocks noGrp="1"/>
          </p:cNvSpPr>
          <p:nvPr>
            <p:ph type="title"/>
          </p:nvPr>
        </p:nvSpPr>
        <p:spPr>
          <a:xfrm>
            <a:off x="749299" y="-265009"/>
            <a:ext cx="10693400" cy="1325563"/>
          </a:xfrm>
        </p:spPr>
        <p:txBody>
          <a:bodyPr>
            <a:normAutofit/>
          </a:bodyPr>
          <a:lstStyle/>
          <a:p>
            <a:r>
              <a:rPr kumimoji="1" lang="zh-CN" altLang="en-US" dirty="0"/>
              <a:t>精调语言模型</a:t>
            </a:r>
            <a:r>
              <a:rPr kumimoji="1" lang="en-US" altLang="zh-CN" dirty="0"/>
              <a:t>-</a:t>
            </a:r>
            <a:r>
              <a:rPr kumimoji="1" lang="en-US" altLang="zh-CN" dirty="0" err="1"/>
              <a:t>InstructGPT</a:t>
            </a:r>
            <a:endParaRPr kumimoji="1" lang="en-US" altLang="zh-CN" dirty="0"/>
          </a:p>
        </p:txBody>
      </p:sp>
      <p:sp>
        <p:nvSpPr>
          <p:cNvPr id="12" name="文本框 11">
            <a:extLst>
              <a:ext uri="{FF2B5EF4-FFF2-40B4-BE49-F238E27FC236}">
                <a16:creationId xmlns:a16="http://schemas.microsoft.com/office/drawing/2014/main" id="{CB459666-BB66-A548-874D-9620A432A0E6}"/>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13" name="图片 12">
            <a:extLst>
              <a:ext uri="{FF2B5EF4-FFF2-40B4-BE49-F238E27FC236}">
                <a16:creationId xmlns:a16="http://schemas.microsoft.com/office/drawing/2014/main" id="{3A42FA83-A9E9-DB44-B9AD-8E1BF902E3DF}"/>
              </a:ext>
            </a:extLst>
          </p:cNvPr>
          <p:cNvPicPr>
            <a:picLocks noChangeAspect="1"/>
          </p:cNvPicPr>
          <p:nvPr/>
        </p:nvPicPr>
        <p:blipFill>
          <a:blip r:embed="rId3"/>
          <a:stretch>
            <a:fillRect/>
          </a:stretch>
        </p:blipFill>
        <p:spPr>
          <a:xfrm>
            <a:off x="2324956" y="1627992"/>
            <a:ext cx="8067867" cy="4739296"/>
          </a:xfrm>
          <a:prstGeom prst="rect">
            <a:avLst/>
          </a:prstGeom>
        </p:spPr>
      </p:pic>
      <p:sp>
        <p:nvSpPr>
          <p:cNvPr id="14" name="矩形 13">
            <a:extLst>
              <a:ext uri="{FF2B5EF4-FFF2-40B4-BE49-F238E27FC236}">
                <a16:creationId xmlns:a16="http://schemas.microsoft.com/office/drawing/2014/main" id="{39D300B6-3E91-3541-AD97-2F8F0FBF5F69}"/>
              </a:ext>
            </a:extLst>
          </p:cNvPr>
          <p:cNvSpPr/>
          <p:nvPr/>
        </p:nvSpPr>
        <p:spPr>
          <a:xfrm>
            <a:off x="3054928" y="4820537"/>
            <a:ext cx="398988" cy="1444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4F88893-1E0B-D945-87AF-91C709A1007E}"/>
              </a:ext>
            </a:extLst>
          </p:cNvPr>
          <p:cNvSpPr txBox="1"/>
          <p:nvPr/>
        </p:nvSpPr>
        <p:spPr>
          <a:xfrm>
            <a:off x="749300" y="6195190"/>
            <a:ext cx="5346700" cy="338554"/>
          </a:xfrm>
          <a:prstGeom prst="rect">
            <a:avLst/>
          </a:prstGeom>
          <a:noFill/>
        </p:spPr>
        <p:txBody>
          <a:bodyPr wrap="square" rtlCol="0">
            <a:spAutoFit/>
          </a:bodyPr>
          <a:lstStyle/>
          <a:p>
            <a:r>
              <a:rPr kumimoji="1" lang="zh-CN" altLang="en-US" sz="1600" dirty="0"/>
              <a:t>论文中用的</a:t>
            </a:r>
            <a:r>
              <a:rPr kumimoji="1" lang="en-US" altLang="zh-CN" sz="1600" dirty="0"/>
              <a:t>GPT-3</a:t>
            </a:r>
            <a:r>
              <a:rPr kumimoji="1" lang="zh-CN" altLang="en-US" sz="1600" dirty="0"/>
              <a:t>，官方</a:t>
            </a:r>
            <a:r>
              <a:rPr kumimoji="1" lang="en-US" altLang="zh-CN" sz="1600" dirty="0"/>
              <a:t>API</a:t>
            </a:r>
            <a:r>
              <a:rPr kumimoji="1" lang="zh-CN" altLang="en-US" sz="1600" dirty="0"/>
              <a:t>跟</a:t>
            </a:r>
            <a:r>
              <a:rPr kumimoji="1" lang="en-US" altLang="zh-CN" sz="1600" dirty="0" err="1"/>
              <a:t>ChatGPT</a:t>
            </a:r>
            <a:r>
              <a:rPr kumimoji="1" lang="zh-CN" altLang="en-US" sz="1600" dirty="0"/>
              <a:t>一样是</a:t>
            </a:r>
            <a:r>
              <a:rPr kumimoji="1" lang="en-US" altLang="zh-CN" sz="1600" dirty="0"/>
              <a:t>GPT-3.5</a:t>
            </a:r>
            <a:endParaRPr kumimoji="1" lang="zh-CN" altLang="en-US" sz="1600" dirty="0"/>
          </a:p>
        </p:txBody>
      </p:sp>
      <p:cxnSp>
        <p:nvCxnSpPr>
          <p:cNvPr id="16" name="肘形连接符 15">
            <a:extLst>
              <a:ext uri="{FF2B5EF4-FFF2-40B4-BE49-F238E27FC236}">
                <a16:creationId xmlns:a16="http://schemas.microsoft.com/office/drawing/2014/main" id="{23502956-C610-C44C-9E60-15A93A5E60D9}"/>
              </a:ext>
            </a:extLst>
          </p:cNvPr>
          <p:cNvCxnSpPr>
            <a:cxnSpLocks/>
            <a:stCxn id="14" idx="3"/>
            <a:endCxn id="15" idx="0"/>
          </p:cNvCxnSpPr>
          <p:nvPr/>
        </p:nvCxnSpPr>
        <p:spPr>
          <a:xfrm flipH="1">
            <a:off x="3422650" y="4892754"/>
            <a:ext cx="31266" cy="1302436"/>
          </a:xfrm>
          <a:prstGeom prst="bentConnector4">
            <a:avLst>
              <a:gd name="adj1" fmla="val -292458"/>
              <a:gd name="adj2" fmla="val 5277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FA0B9A2-CBB2-BC4E-A073-626FED8254B7}"/>
              </a:ext>
            </a:extLst>
          </p:cNvPr>
          <p:cNvSpPr txBox="1"/>
          <p:nvPr/>
        </p:nvSpPr>
        <p:spPr>
          <a:xfrm>
            <a:off x="3666712" y="858768"/>
            <a:ext cx="4858573" cy="646331"/>
          </a:xfrm>
          <a:prstGeom prst="rect">
            <a:avLst/>
          </a:prstGeom>
          <a:noFill/>
        </p:spPr>
        <p:txBody>
          <a:bodyPr wrap="square" rtlCol="0">
            <a:spAutoFit/>
          </a:bodyPr>
          <a:lstStyle/>
          <a:p>
            <a:pPr algn="ctr"/>
            <a:r>
              <a:rPr kumimoji="1" lang="zh-CN" altLang="en-US" dirty="0"/>
              <a:t>使用</a:t>
            </a:r>
            <a:r>
              <a:rPr kumimoji="1" lang="zh-CN" altLang="en-US" dirty="0">
                <a:solidFill>
                  <a:srgbClr val="FF0000"/>
                </a:solidFill>
              </a:rPr>
              <a:t>强化学习</a:t>
            </a:r>
            <a:r>
              <a:rPr kumimoji="1" lang="zh-CN" altLang="en-US" dirty="0"/>
              <a:t>基于</a:t>
            </a:r>
            <a:r>
              <a:rPr kumimoji="1" lang="zh-CN" altLang="en-US" dirty="0">
                <a:solidFill>
                  <a:srgbClr val="FF0000"/>
                </a:solidFill>
              </a:rPr>
              <a:t>人类反馈</a:t>
            </a:r>
            <a:r>
              <a:rPr kumimoji="1" lang="zh-CN" altLang="en-US" dirty="0"/>
              <a:t>精调</a:t>
            </a:r>
            <a:r>
              <a:rPr kumimoji="1" lang="en-US" altLang="zh-CN" dirty="0"/>
              <a:t>GPT-3</a:t>
            </a:r>
          </a:p>
          <a:p>
            <a:pPr algn="ctr"/>
            <a:r>
              <a:rPr kumimoji="1" lang="zh-CN" altLang="en-US" dirty="0"/>
              <a:t>常规精调中的标注数据不是人类反馈吗？是</a:t>
            </a:r>
          </a:p>
        </p:txBody>
      </p:sp>
    </p:spTree>
    <p:extLst>
      <p:ext uri="{BB962C8B-B14F-4D97-AF65-F5344CB8AC3E}">
        <p14:creationId xmlns:p14="http://schemas.microsoft.com/office/powerpoint/2010/main" val="1907448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5BA95F1-5EBE-6749-8140-C2B5F4C8AD08}"/>
              </a:ext>
            </a:extLst>
          </p:cNvPr>
          <p:cNvSpPr>
            <a:spLocks noGrp="1"/>
          </p:cNvSpPr>
          <p:nvPr>
            <p:ph type="title"/>
          </p:nvPr>
        </p:nvSpPr>
        <p:spPr>
          <a:xfrm>
            <a:off x="749300" y="45085"/>
            <a:ext cx="10693400" cy="1325563"/>
          </a:xfrm>
        </p:spPr>
        <p:txBody>
          <a:bodyPr>
            <a:normAutofit/>
          </a:bodyPr>
          <a:lstStyle/>
          <a:p>
            <a:r>
              <a:rPr kumimoji="1" lang="zh-CN" altLang="en-US" dirty="0"/>
              <a:t>精调语言模型</a:t>
            </a:r>
            <a:r>
              <a:rPr kumimoji="1" lang="en-US" altLang="zh-CN" dirty="0"/>
              <a:t>-</a:t>
            </a:r>
            <a:r>
              <a:rPr kumimoji="1" lang="en-US" altLang="zh-CN" dirty="0" err="1"/>
              <a:t>InstructGPT</a:t>
            </a:r>
            <a:endParaRPr kumimoji="1" lang="en-US" altLang="zh-CN" dirty="0"/>
          </a:p>
        </p:txBody>
      </p:sp>
      <p:sp>
        <p:nvSpPr>
          <p:cNvPr id="5" name="文本框 4">
            <a:extLst>
              <a:ext uri="{FF2B5EF4-FFF2-40B4-BE49-F238E27FC236}">
                <a16:creationId xmlns:a16="http://schemas.microsoft.com/office/drawing/2014/main" id="{56994CB5-AF61-8848-B70C-2C26CEA749AB}"/>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6" name="文本框 5">
            <a:extLst>
              <a:ext uri="{FF2B5EF4-FFF2-40B4-BE49-F238E27FC236}">
                <a16:creationId xmlns:a16="http://schemas.microsoft.com/office/drawing/2014/main" id="{F7E0C439-1D04-C148-82B0-76A4F9B1C23B}"/>
              </a:ext>
            </a:extLst>
          </p:cNvPr>
          <p:cNvSpPr txBox="1"/>
          <p:nvPr/>
        </p:nvSpPr>
        <p:spPr>
          <a:xfrm>
            <a:off x="1702268" y="5487352"/>
            <a:ext cx="2954655" cy="369332"/>
          </a:xfrm>
          <a:prstGeom prst="rect">
            <a:avLst/>
          </a:prstGeom>
          <a:noFill/>
        </p:spPr>
        <p:txBody>
          <a:bodyPr wrap="none" rtlCol="0">
            <a:spAutoFit/>
          </a:bodyPr>
          <a:lstStyle/>
          <a:p>
            <a:r>
              <a:rPr kumimoji="1" lang="zh-CN" altLang="en-US" dirty="0"/>
              <a:t>第一类人类反馈：专家知识</a:t>
            </a:r>
          </a:p>
        </p:txBody>
      </p:sp>
      <p:sp>
        <p:nvSpPr>
          <p:cNvPr id="7" name="文本框 6">
            <a:extLst>
              <a:ext uri="{FF2B5EF4-FFF2-40B4-BE49-F238E27FC236}">
                <a16:creationId xmlns:a16="http://schemas.microsoft.com/office/drawing/2014/main" id="{43017E97-E656-0243-BFE6-3ECA9BBFDCEF}"/>
              </a:ext>
            </a:extLst>
          </p:cNvPr>
          <p:cNvSpPr txBox="1"/>
          <p:nvPr/>
        </p:nvSpPr>
        <p:spPr>
          <a:xfrm>
            <a:off x="7535079" y="5487352"/>
            <a:ext cx="2589170" cy="369332"/>
          </a:xfrm>
          <a:prstGeom prst="rect">
            <a:avLst/>
          </a:prstGeom>
          <a:noFill/>
        </p:spPr>
        <p:txBody>
          <a:bodyPr wrap="none" rtlCol="0">
            <a:spAutoFit/>
          </a:bodyPr>
          <a:lstStyle/>
          <a:p>
            <a:r>
              <a:rPr kumimoji="1" lang="zh-CN" altLang="en-US" dirty="0"/>
              <a:t>第二类人类反馈：对比</a:t>
            </a:r>
          </a:p>
        </p:txBody>
      </p:sp>
      <p:pic>
        <p:nvPicPr>
          <p:cNvPr id="8" name="图片 7">
            <a:extLst>
              <a:ext uri="{FF2B5EF4-FFF2-40B4-BE49-F238E27FC236}">
                <a16:creationId xmlns:a16="http://schemas.microsoft.com/office/drawing/2014/main" id="{B08B133B-F6B6-0A40-A0F1-A6A62E8D0B3A}"/>
              </a:ext>
            </a:extLst>
          </p:cNvPr>
          <p:cNvPicPr>
            <a:picLocks noChangeAspect="1"/>
          </p:cNvPicPr>
          <p:nvPr/>
        </p:nvPicPr>
        <p:blipFill>
          <a:blip r:embed="rId2"/>
          <a:stretch>
            <a:fillRect/>
          </a:stretch>
        </p:blipFill>
        <p:spPr>
          <a:xfrm>
            <a:off x="1856675" y="1664121"/>
            <a:ext cx="2645840" cy="3529758"/>
          </a:xfrm>
          <a:prstGeom prst="rect">
            <a:avLst/>
          </a:prstGeom>
        </p:spPr>
      </p:pic>
      <p:sp>
        <p:nvSpPr>
          <p:cNvPr id="9" name="任意形状 8">
            <a:extLst>
              <a:ext uri="{FF2B5EF4-FFF2-40B4-BE49-F238E27FC236}">
                <a16:creationId xmlns:a16="http://schemas.microsoft.com/office/drawing/2014/main" id="{FCBAA379-6F50-1347-A814-D5968776029A}"/>
              </a:ext>
            </a:extLst>
          </p:cNvPr>
          <p:cNvSpPr/>
          <p:nvPr/>
        </p:nvSpPr>
        <p:spPr>
          <a:xfrm>
            <a:off x="6612921" y="3559213"/>
            <a:ext cx="1482206" cy="1296155"/>
          </a:xfrm>
          <a:custGeom>
            <a:avLst/>
            <a:gdLst>
              <a:gd name="connsiteX0" fmla="*/ 65767 w 302740"/>
              <a:gd name="connsiteY0" fmla="*/ 158499 h 279988"/>
              <a:gd name="connsiteX1" fmla="*/ 71184 w 302740"/>
              <a:gd name="connsiteY1" fmla="*/ 166661 h 279988"/>
              <a:gd name="connsiteX2" fmla="*/ 151370 w 302740"/>
              <a:gd name="connsiteY2" fmla="*/ 200402 h 279988"/>
              <a:gd name="connsiteX3" fmla="*/ 231556 w 302740"/>
              <a:gd name="connsiteY3" fmla="*/ 166661 h 279988"/>
              <a:gd name="connsiteX4" fmla="*/ 236973 w 302740"/>
              <a:gd name="connsiteY4" fmla="*/ 158499 h 279988"/>
              <a:gd name="connsiteX5" fmla="*/ 258405 w 302740"/>
              <a:gd name="connsiteY5" fmla="*/ 172949 h 279988"/>
              <a:gd name="connsiteX6" fmla="*/ 302740 w 302740"/>
              <a:gd name="connsiteY6" fmla="*/ 279983 h 279988"/>
              <a:gd name="connsiteX7" fmla="*/ 1 w 302740"/>
              <a:gd name="connsiteY7" fmla="*/ 279983 h 279988"/>
              <a:gd name="connsiteX8" fmla="*/ 1 w 302740"/>
              <a:gd name="connsiteY8" fmla="*/ 279988 h 279988"/>
              <a:gd name="connsiteX9" fmla="*/ 0 w 302740"/>
              <a:gd name="connsiteY9" fmla="*/ 279983 h 279988"/>
              <a:gd name="connsiteX10" fmla="*/ 44336 w 302740"/>
              <a:gd name="connsiteY10" fmla="*/ 172949 h 279988"/>
              <a:gd name="connsiteX11" fmla="*/ 151371 w 302740"/>
              <a:gd name="connsiteY11" fmla="*/ 0 h 279988"/>
              <a:gd name="connsiteX12" fmla="*/ 236574 w 302740"/>
              <a:gd name="connsiteY12" fmla="*/ 85203 h 279988"/>
              <a:gd name="connsiteX13" fmla="*/ 151371 w 302740"/>
              <a:gd name="connsiteY13" fmla="*/ 170406 h 279988"/>
              <a:gd name="connsiteX14" fmla="*/ 66168 w 302740"/>
              <a:gd name="connsiteY14" fmla="*/ 85203 h 279988"/>
              <a:gd name="connsiteX15" fmla="*/ 151371 w 302740"/>
              <a:gd name="connsiteY15" fmla="*/ 0 h 27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2740" h="279988">
                <a:moveTo>
                  <a:pt x="65767" y="158499"/>
                </a:moveTo>
                <a:lnTo>
                  <a:pt x="71184" y="166661"/>
                </a:lnTo>
                <a:cubicBezTo>
                  <a:pt x="91706" y="187508"/>
                  <a:pt x="120056" y="200402"/>
                  <a:pt x="151370" y="200402"/>
                </a:cubicBezTo>
                <a:cubicBezTo>
                  <a:pt x="182685" y="200402"/>
                  <a:pt x="211035" y="187508"/>
                  <a:pt x="231556" y="166661"/>
                </a:cubicBezTo>
                <a:lnTo>
                  <a:pt x="236973" y="158499"/>
                </a:lnTo>
                <a:lnTo>
                  <a:pt x="258405" y="172949"/>
                </a:lnTo>
                <a:cubicBezTo>
                  <a:pt x="285798" y="200341"/>
                  <a:pt x="302740" y="238184"/>
                  <a:pt x="302740" y="279983"/>
                </a:cubicBezTo>
                <a:lnTo>
                  <a:pt x="1" y="279983"/>
                </a:lnTo>
                <a:lnTo>
                  <a:pt x="1" y="279988"/>
                </a:lnTo>
                <a:lnTo>
                  <a:pt x="0" y="279983"/>
                </a:lnTo>
                <a:cubicBezTo>
                  <a:pt x="0" y="238184"/>
                  <a:pt x="16943" y="200341"/>
                  <a:pt x="44336" y="172949"/>
                </a:cubicBezTo>
                <a:close/>
                <a:moveTo>
                  <a:pt x="151371" y="0"/>
                </a:moveTo>
                <a:cubicBezTo>
                  <a:pt x="198427" y="0"/>
                  <a:pt x="236574" y="38147"/>
                  <a:pt x="236574" y="85203"/>
                </a:cubicBezTo>
                <a:cubicBezTo>
                  <a:pt x="236574" y="132259"/>
                  <a:pt x="198427" y="170406"/>
                  <a:pt x="151371" y="170406"/>
                </a:cubicBezTo>
                <a:cubicBezTo>
                  <a:pt x="104315" y="170406"/>
                  <a:pt x="66168" y="132259"/>
                  <a:pt x="66168" y="85203"/>
                </a:cubicBezTo>
                <a:cubicBezTo>
                  <a:pt x="66168" y="38147"/>
                  <a:pt x="104315" y="0"/>
                  <a:pt x="151371"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0" name="任意形状 9">
            <a:extLst>
              <a:ext uri="{FF2B5EF4-FFF2-40B4-BE49-F238E27FC236}">
                <a16:creationId xmlns:a16="http://schemas.microsoft.com/office/drawing/2014/main" id="{9FE79D0A-707B-AE48-8FFF-CC26BC9D1DD0}"/>
              </a:ext>
            </a:extLst>
          </p:cNvPr>
          <p:cNvSpPr/>
          <p:nvPr/>
        </p:nvSpPr>
        <p:spPr>
          <a:xfrm>
            <a:off x="9061159" y="3559213"/>
            <a:ext cx="1482206" cy="1296155"/>
          </a:xfrm>
          <a:custGeom>
            <a:avLst/>
            <a:gdLst>
              <a:gd name="connsiteX0" fmla="*/ 65767 w 302740"/>
              <a:gd name="connsiteY0" fmla="*/ 158499 h 279988"/>
              <a:gd name="connsiteX1" fmla="*/ 71184 w 302740"/>
              <a:gd name="connsiteY1" fmla="*/ 166661 h 279988"/>
              <a:gd name="connsiteX2" fmla="*/ 151370 w 302740"/>
              <a:gd name="connsiteY2" fmla="*/ 200402 h 279988"/>
              <a:gd name="connsiteX3" fmla="*/ 231556 w 302740"/>
              <a:gd name="connsiteY3" fmla="*/ 166661 h 279988"/>
              <a:gd name="connsiteX4" fmla="*/ 236973 w 302740"/>
              <a:gd name="connsiteY4" fmla="*/ 158499 h 279988"/>
              <a:gd name="connsiteX5" fmla="*/ 258405 w 302740"/>
              <a:gd name="connsiteY5" fmla="*/ 172949 h 279988"/>
              <a:gd name="connsiteX6" fmla="*/ 302740 w 302740"/>
              <a:gd name="connsiteY6" fmla="*/ 279983 h 279988"/>
              <a:gd name="connsiteX7" fmla="*/ 1 w 302740"/>
              <a:gd name="connsiteY7" fmla="*/ 279983 h 279988"/>
              <a:gd name="connsiteX8" fmla="*/ 1 w 302740"/>
              <a:gd name="connsiteY8" fmla="*/ 279988 h 279988"/>
              <a:gd name="connsiteX9" fmla="*/ 0 w 302740"/>
              <a:gd name="connsiteY9" fmla="*/ 279983 h 279988"/>
              <a:gd name="connsiteX10" fmla="*/ 44336 w 302740"/>
              <a:gd name="connsiteY10" fmla="*/ 172949 h 279988"/>
              <a:gd name="connsiteX11" fmla="*/ 151371 w 302740"/>
              <a:gd name="connsiteY11" fmla="*/ 0 h 279988"/>
              <a:gd name="connsiteX12" fmla="*/ 236574 w 302740"/>
              <a:gd name="connsiteY12" fmla="*/ 85203 h 279988"/>
              <a:gd name="connsiteX13" fmla="*/ 151371 w 302740"/>
              <a:gd name="connsiteY13" fmla="*/ 170406 h 279988"/>
              <a:gd name="connsiteX14" fmla="*/ 66168 w 302740"/>
              <a:gd name="connsiteY14" fmla="*/ 85203 h 279988"/>
              <a:gd name="connsiteX15" fmla="*/ 151371 w 302740"/>
              <a:gd name="connsiteY15" fmla="*/ 0 h 27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2740" h="279988">
                <a:moveTo>
                  <a:pt x="65767" y="158499"/>
                </a:moveTo>
                <a:lnTo>
                  <a:pt x="71184" y="166661"/>
                </a:lnTo>
                <a:cubicBezTo>
                  <a:pt x="91706" y="187508"/>
                  <a:pt x="120056" y="200402"/>
                  <a:pt x="151370" y="200402"/>
                </a:cubicBezTo>
                <a:cubicBezTo>
                  <a:pt x="182685" y="200402"/>
                  <a:pt x="211035" y="187508"/>
                  <a:pt x="231556" y="166661"/>
                </a:cubicBezTo>
                <a:lnTo>
                  <a:pt x="236973" y="158499"/>
                </a:lnTo>
                <a:lnTo>
                  <a:pt x="258405" y="172949"/>
                </a:lnTo>
                <a:cubicBezTo>
                  <a:pt x="285798" y="200341"/>
                  <a:pt x="302740" y="238184"/>
                  <a:pt x="302740" y="279983"/>
                </a:cubicBezTo>
                <a:lnTo>
                  <a:pt x="1" y="279983"/>
                </a:lnTo>
                <a:lnTo>
                  <a:pt x="1" y="279988"/>
                </a:lnTo>
                <a:lnTo>
                  <a:pt x="0" y="279983"/>
                </a:lnTo>
                <a:cubicBezTo>
                  <a:pt x="0" y="238184"/>
                  <a:pt x="16943" y="200341"/>
                  <a:pt x="44336" y="172949"/>
                </a:cubicBezTo>
                <a:close/>
                <a:moveTo>
                  <a:pt x="151371" y="0"/>
                </a:moveTo>
                <a:cubicBezTo>
                  <a:pt x="198427" y="0"/>
                  <a:pt x="236574" y="38147"/>
                  <a:pt x="236574" y="85203"/>
                </a:cubicBezTo>
                <a:cubicBezTo>
                  <a:pt x="236574" y="132259"/>
                  <a:pt x="198427" y="170406"/>
                  <a:pt x="151371" y="170406"/>
                </a:cubicBezTo>
                <a:cubicBezTo>
                  <a:pt x="104315" y="170406"/>
                  <a:pt x="66168" y="132259"/>
                  <a:pt x="66168" y="85203"/>
                </a:cubicBezTo>
                <a:cubicBezTo>
                  <a:pt x="66168" y="38147"/>
                  <a:pt x="104315" y="0"/>
                  <a:pt x="15137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1" name="文本框 10">
            <a:extLst>
              <a:ext uri="{FF2B5EF4-FFF2-40B4-BE49-F238E27FC236}">
                <a16:creationId xmlns:a16="http://schemas.microsoft.com/office/drawing/2014/main" id="{CCA09A04-D5D1-DA4B-B3A0-17B36AE05720}"/>
              </a:ext>
            </a:extLst>
          </p:cNvPr>
          <p:cNvSpPr txBox="1"/>
          <p:nvPr/>
        </p:nvSpPr>
        <p:spPr>
          <a:xfrm>
            <a:off x="6945097" y="5017471"/>
            <a:ext cx="817853" cy="307777"/>
          </a:xfrm>
          <a:prstGeom prst="rect">
            <a:avLst/>
          </a:prstGeom>
          <a:noFill/>
        </p:spPr>
        <p:txBody>
          <a:bodyPr wrap="none" rtlCol="0">
            <a:spAutoFit/>
          </a:bodyPr>
          <a:lstStyle/>
          <a:p>
            <a:r>
              <a:rPr kumimoji="1" lang="zh-CN" altLang="en-US" sz="1400" dirty="0"/>
              <a:t>候选人</a:t>
            </a:r>
            <a:r>
              <a:rPr kumimoji="1" lang="en-US" altLang="zh-CN" sz="1400" dirty="0"/>
              <a:t>1</a:t>
            </a:r>
            <a:endParaRPr kumimoji="1" lang="zh-CN" altLang="en-US" sz="1400" dirty="0"/>
          </a:p>
        </p:txBody>
      </p:sp>
      <p:sp>
        <p:nvSpPr>
          <p:cNvPr id="12" name="文本框 11">
            <a:extLst>
              <a:ext uri="{FF2B5EF4-FFF2-40B4-BE49-F238E27FC236}">
                <a16:creationId xmlns:a16="http://schemas.microsoft.com/office/drawing/2014/main" id="{A3522559-6DBC-A54F-87C9-B761B4E1FD56}"/>
              </a:ext>
            </a:extLst>
          </p:cNvPr>
          <p:cNvSpPr txBox="1"/>
          <p:nvPr/>
        </p:nvSpPr>
        <p:spPr>
          <a:xfrm>
            <a:off x="9393335" y="5017470"/>
            <a:ext cx="817853" cy="307777"/>
          </a:xfrm>
          <a:prstGeom prst="rect">
            <a:avLst/>
          </a:prstGeom>
          <a:noFill/>
        </p:spPr>
        <p:txBody>
          <a:bodyPr wrap="none" rtlCol="0">
            <a:spAutoFit/>
          </a:bodyPr>
          <a:lstStyle/>
          <a:p>
            <a:r>
              <a:rPr kumimoji="1" lang="zh-CN" altLang="en-US" sz="1400" dirty="0"/>
              <a:t>候选人</a:t>
            </a:r>
            <a:r>
              <a:rPr kumimoji="1" lang="en-US" altLang="zh-CN" sz="1400" dirty="0"/>
              <a:t>2</a:t>
            </a:r>
            <a:endParaRPr kumimoji="1" lang="zh-CN" altLang="en-US" sz="1400" dirty="0"/>
          </a:p>
        </p:txBody>
      </p:sp>
      <p:sp>
        <p:nvSpPr>
          <p:cNvPr id="13" name="文本框 12">
            <a:extLst>
              <a:ext uri="{FF2B5EF4-FFF2-40B4-BE49-F238E27FC236}">
                <a16:creationId xmlns:a16="http://schemas.microsoft.com/office/drawing/2014/main" id="{6439D585-F4CA-E442-A62A-68AABA7D4A28}"/>
              </a:ext>
            </a:extLst>
          </p:cNvPr>
          <p:cNvSpPr txBox="1"/>
          <p:nvPr/>
        </p:nvSpPr>
        <p:spPr>
          <a:xfrm>
            <a:off x="5986276" y="2187806"/>
            <a:ext cx="5102679" cy="307777"/>
          </a:xfrm>
          <a:prstGeom prst="rect">
            <a:avLst/>
          </a:prstGeom>
          <a:noFill/>
        </p:spPr>
        <p:txBody>
          <a:bodyPr wrap="none" rtlCol="0">
            <a:spAutoFit/>
          </a:bodyPr>
          <a:lstStyle/>
          <a:p>
            <a:r>
              <a:rPr kumimoji="1" lang="zh-CN" altLang="en-US" sz="1400" dirty="0"/>
              <a:t>某公司</a:t>
            </a:r>
            <a:r>
              <a:rPr kumimoji="1" lang="en-US" altLang="zh-CN" sz="1400" dirty="0"/>
              <a:t>: HC</a:t>
            </a:r>
            <a:r>
              <a:rPr kumimoji="1" lang="zh-CN" altLang="en-US" sz="1400" dirty="0"/>
              <a:t>只有</a:t>
            </a:r>
            <a:r>
              <a:rPr kumimoji="1" lang="en-US" altLang="zh-CN" sz="1400" dirty="0"/>
              <a:t>1</a:t>
            </a:r>
            <a:r>
              <a:rPr kumimoji="1" lang="zh-CN" altLang="en-US" sz="1400" dirty="0"/>
              <a:t>个，两人都能胜任，但候选人</a:t>
            </a:r>
            <a:r>
              <a:rPr kumimoji="1" lang="en-US" altLang="zh-CN" sz="1400" dirty="0"/>
              <a:t>1</a:t>
            </a:r>
            <a:r>
              <a:rPr kumimoji="1" lang="zh-CN" altLang="en-US" sz="1400" dirty="0"/>
              <a:t>比候选人</a:t>
            </a:r>
            <a:r>
              <a:rPr kumimoji="1" lang="en-US" altLang="zh-CN" sz="1400" dirty="0"/>
              <a:t>2</a:t>
            </a:r>
            <a:r>
              <a:rPr kumimoji="1" lang="zh-CN" altLang="en-US" sz="1400" dirty="0"/>
              <a:t>略好</a:t>
            </a:r>
          </a:p>
        </p:txBody>
      </p:sp>
      <p:cxnSp>
        <p:nvCxnSpPr>
          <p:cNvPr id="14" name="直线箭头连接符 13">
            <a:extLst>
              <a:ext uri="{FF2B5EF4-FFF2-40B4-BE49-F238E27FC236}">
                <a16:creationId xmlns:a16="http://schemas.microsoft.com/office/drawing/2014/main" id="{4D35F21F-DEDE-F849-84AB-9B3DD91E72B3}"/>
              </a:ext>
            </a:extLst>
          </p:cNvPr>
          <p:cNvCxnSpPr>
            <a:stCxn id="13" idx="2"/>
            <a:endCxn id="9" idx="11"/>
          </p:cNvCxnSpPr>
          <p:nvPr/>
        </p:nvCxnSpPr>
        <p:spPr>
          <a:xfrm flipH="1">
            <a:off x="7354029" y="2495583"/>
            <a:ext cx="1183587" cy="10636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422772F0-31D6-3E40-9790-2B1EFE6C86BE}"/>
              </a:ext>
            </a:extLst>
          </p:cNvPr>
          <p:cNvCxnSpPr>
            <a:cxnSpLocks/>
            <a:stCxn id="13" idx="2"/>
            <a:endCxn id="10" idx="11"/>
          </p:cNvCxnSpPr>
          <p:nvPr/>
        </p:nvCxnSpPr>
        <p:spPr>
          <a:xfrm>
            <a:off x="8537616" y="2495583"/>
            <a:ext cx="1264651" cy="106363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607E93FE-FF9E-8347-906C-2B93DCEF2A64}"/>
              </a:ext>
            </a:extLst>
          </p:cNvPr>
          <p:cNvPicPr>
            <a:picLocks noChangeAspect="1"/>
          </p:cNvPicPr>
          <p:nvPr/>
        </p:nvPicPr>
        <p:blipFill>
          <a:blip r:embed="rId3"/>
          <a:stretch>
            <a:fillRect/>
          </a:stretch>
        </p:blipFill>
        <p:spPr>
          <a:xfrm>
            <a:off x="7567778" y="2772365"/>
            <a:ext cx="416291" cy="309728"/>
          </a:xfrm>
          <a:prstGeom prst="rect">
            <a:avLst/>
          </a:prstGeom>
        </p:spPr>
      </p:pic>
      <p:pic>
        <p:nvPicPr>
          <p:cNvPr id="17" name="图片 16">
            <a:extLst>
              <a:ext uri="{FF2B5EF4-FFF2-40B4-BE49-F238E27FC236}">
                <a16:creationId xmlns:a16="http://schemas.microsoft.com/office/drawing/2014/main" id="{57EB9D5A-DC7C-714C-9AFB-C26369F1034F}"/>
              </a:ext>
            </a:extLst>
          </p:cNvPr>
          <p:cNvPicPr>
            <a:picLocks noChangeAspect="1"/>
          </p:cNvPicPr>
          <p:nvPr/>
        </p:nvPicPr>
        <p:blipFill>
          <a:blip r:embed="rId4"/>
          <a:stretch>
            <a:fillRect/>
          </a:stretch>
        </p:blipFill>
        <p:spPr>
          <a:xfrm rot="16200000">
            <a:off x="9218295" y="2715697"/>
            <a:ext cx="362962" cy="381281"/>
          </a:xfrm>
          <a:prstGeom prst="rect">
            <a:avLst/>
          </a:prstGeom>
        </p:spPr>
      </p:pic>
    </p:spTree>
    <p:extLst>
      <p:ext uri="{BB962C8B-B14F-4D97-AF65-F5344CB8AC3E}">
        <p14:creationId xmlns:p14="http://schemas.microsoft.com/office/powerpoint/2010/main" val="2691945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zh-CN" altLang="en-US" dirty="0"/>
              <a:t>精调语言模型</a:t>
            </a:r>
            <a:r>
              <a:rPr kumimoji="1" lang="en-US" altLang="zh-CN" dirty="0"/>
              <a:t>-</a:t>
            </a:r>
            <a:r>
              <a:rPr kumimoji="1" lang="en-US" altLang="zh-CN" dirty="0" err="1"/>
              <a:t>InstructGPT</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3" name="图片 2">
            <a:extLst>
              <a:ext uri="{FF2B5EF4-FFF2-40B4-BE49-F238E27FC236}">
                <a16:creationId xmlns:a16="http://schemas.microsoft.com/office/drawing/2014/main" id="{0DDBDCDE-E34D-1243-977E-293A9CDFC6FF}"/>
              </a:ext>
            </a:extLst>
          </p:cNvPr>
          <p:cNvPicPr>
            <a:picLocks noChangeAspect="1"/>
          </p:cNvPicPr>
          <p:nvPr/>
        </p:nvPicPr>
        <p:blipFill>
          <a:blip r:embed="rId3"/>
          <a:stretch>
            <a:fillRect/>
          </a:stretch>
        </p:blipFill>
        <p:spPr>
          <a:xfrm>
            <a:off x="0" y="1803208"/>
            <a:ext cx="12192000" cy="2702943"/>
          </a:xfrm>
          <a:prstGeom prst="rect">
            <a:avLst/>
          </a:prstGeom>
        </p:spPr>
      </p:pic>
      <p:sp>
        <p:nvSpPr>
          <p:cNvPr id="5" name="文本框 4">
            <a:extLst>
              <a:ext uri="{FF2B5EF4-FFF2-40B4-BE49-F238E27FC236}">
                <a16:creationId xmlns:a16="http://schemas.microsoft.com/office/drawing/2014/main" id="{3F0038B0-496C-7745-9CEA-4E6CC42C24AE}"/>
              </a:ext>
            </a:extLst>
          </p:cNvPr>
          <p:cNvSpPr txBox="1"/>
          <p:nvPr/>
        </p:nvSpPr>
        <p:spPr>
          <a:xfrm>
            <a:off x="2496193" y="1126602"/>
            <a:ext cx="6925294" cy="646331"/>
          </a:xfrm>
          <a:prstGeom prst="rect">
            <a:avLst/>
          </a:prstGeom>
          <a:noFill/>
        </p:spPr>
        <p:txBody>
          <a:bodyPr wrap="none" rtlCol="0">
            <a:spAutoFit/>
          </a:bodyPr>
          <a:lstStyle/>
          <a:p>
            <a:pPr algn="ctr"/>
            <a:r>
              <a:rPr kumimoji="1" lang="zh-CN" altLang="en-US" dirty="0"/>
              <a:t>三个任务的训练数据大小，其中，数字指的是</a:t>
            </a:r>
            <a:r>
              <a:rPr kumimoji="1" lang="en-US" altLang="zh-CN" dirty="0"/>
              <a:t>Prompt</a:t>
            </a:r>
            <a:r>
              <a:rPr kumimoji="1" lang="zh-CN" altLang="en-US" dirty="0"/>
              <a:t>数量。</a:t>
            </a:r>
            <a:endParaRPr kumimoji="1" lang="en-US" altLang="zh-CN" dirty="0"/>
          </a:p>
          <a:p>
            <a:pPr algn="ctr"/>
            <a:r>
              <a:rPr kumimoji="1" lang="zh-CN" altLang="en-US" dirty="0"/>
              <a:t>对</a:t>
            </a:r>
            <a:r>
              <a:rPr kumimoji="1" lang="en-US" altLang="zh-CN" dirty="0"/>
              <a:t>RM</a:t>
            </a:r>
            <a:r>
              <a:rPr kumimoji="1" lang="zh-CN" altLang="en-US" dirty="0"/>
              <a:t>来说，每个</a:t>
            </a:r>
            <a:r>
              <a:rPr kumimoji="1" lang="en-US" altLang="zh-CN" dirty="0"/>
              <a:t>Prompt</a:t>
            </a:r>
            <a:r>
              <a:rPr kumimoji="1" lang="zh-CN" altLang="en-US" dirty="0"/>
              <a:t>，会根据采样的</a:t>
            </a:r>
            <a:r>
              <a:rPr kumimoji="1" lang="en-US" altLang="zh-CN" dirty="0"/>
              <a:t>K</a:t>
            </a:r>
            <a:r>
              <a:rPr kumimoji="1" lang="zh-CN" altLang="en-US" dirty="0"/>
              <a:t>个输出，两两生成样本。</a:t>
            </a:r>
          </a:p>
        </p:txBody>
      </p:sp>
      <p:pic>
        <p:nvPicPr>
          <p:cNvPr id="10" name="图片 9">
            <a:extLst>
              <a:ext uri="{FF2B5EF4-FFF2-40B4-BE49-F238E27FC236}">
                <a16:creationId xmlns:a16="http://schemas.microsoft.com/office/drawing/2014/main" id="{958E464B-7621-CD46-A4AC-76776F3270BC}"/>
              </a:ext>
            </a:extLst>
          </p:cNvPr>
          <p:cNvPicPr>
            <a:picLocks noChangeAspect="1"/>
          </p:cNvPicPr>
          <p:nvPr/>
        </p:nvPicPr>
        <p:blipFill>
          <a:blip r:embed="rId4"/>
          <a:stretch>
            <a:fillRect/>
          </a:stretch>
        </p:blipFill>
        <p:spPr>
          <a:xfrm>
            <a:off x="2499348" y="5024432"/>
            <a:ext cx="2821940" cy="1461537"/>
          </a:xfrm>
          <a:prstGeom prst="rect">
            <a:avLst/>
          </a:prstGeom>
        </p:spPr>
      </p:pic>
      <p:pic>
        <p:nvPicPr>
          <p:cNvPr id="11" name="图片 10">
            <a:extLst>
              <a:ext uri="{FF2B5EF4-FFF2-40B4-BE49-F238E27FC236}">
                <a16:creationId xmlns:a16="http://schemas.microsoft.com/office/drawing/2014/main" id="{BCE9E4CC-4955-3B4C-9D10-EE7CD68372F9}"/>
              </a:ext>
            </a:extLst>
          </p:cNvPr>
          <p:cNvPicPr>
            <a:picLocks noChangeAspect="1"/>
          </p:cNvPicPr>
          <p:nvPr/>
        </p:nvPicPr>
        <p:blipFill>
          <a:blip r:embed="rId5"/>
          <a:stretch>
            <a:fillRect/>
          </a:stretch>
        </p:blipFill>
        <p:spPr>
          <a:xfrm>
            <a:off x="6599546" y="5021785"/>
            <a:ext cx="2821941" cy="1466883"/>
          </a:xfrm>
          <a:prstGeom prst="rect">
            <a:avLst/>
          </a:prstGeom>
        </p:spPr>
      </p:pic>
      <p:sp>
        <p:nvSpPr>
          <p:cNvPr id="13" name="文本框 12">
            <a:extLst>
              <a:ext uri="{FF2B5EF4-FFF2-40B4-BE49-F238E27FC236}">
                <a16:creationId xmlns:a16="http://schemas.microsoft.com/office/drawing/2014/main" id="{D1932CA8-7596-F34B-9AB3-32C5C5879AFA}"/>
              </a:ext>
            </a:extLst>
          </p:cNvPr>
          <p:cNvSpPr txBox="1"/>
          <p:nvPr/>
        </p:nvSpPr>
        <p:spPr>
          <a:xfrm>
            <a:off x="1287632" y="4653751"/>
            <a:ext cx="9616736" cy="369332"/>
          </a:xfrm>
          <a:prstGeom prst="rect">
            <a:avLst/>
          </a:prstGeom>
          <a:noFill/>
        </p:spPr>
        <p:txBody>
          <a:bodyPr wrap="none" rtlCol="0">
            <a:spAutoFit/>
          </a:bodyPr>
          <a:lstStyle/>
          <a:p>
            <a:pPr algn="ctr"/>
            <a:r>
              <a:rPr kumimoji="1" lang="en-US" altLang="zh-CN" dirty="0"/>
              <a:t>RM</a:t>
            </a:r>
            <a:r>
              <a:rPr kumimoji="1" lang="zh-CN" altLang="en-US" dirty="0"/>
              <a:t>训练数据</a:t>
            </a:r>
            <a:r>
              <a:rPr kumimoji="1" lang="en-US" altLang="zh-CN" dirty="0"/>
              <a:t>API</a:t>
            </a:r>
            <a:r>
              <a:rPr kumimoji="1" lang="zh-CN" altLang="en-US" dirty="0"/>
              <a:t>部分</a:t>
            </a:r>
            <a:r>
              <a:rPr kumimoji="1" lang="en-US" altLang="zh-CN" dirty="0"/>
              <a:t>Prompt</a:t>
            </a:r>
            <a:r>
              <a:rPr kumimoji="1" lang="zh-CN" altLang="en-US" dirty="0"/>
              <a:t>类型分布 </a:t>
            </a:r>
            <a:r>
              <a:rPr kumimoji="1" lang="en-US" altLang="zh-CN" dirty="0"/>
              <a:t>(</a:t>
            </a:r>
            <a:r>
              <a:rPr kumimoji="1" lang="zh-CN" altLang="en-US" dirty="0"/>
              <a:t>在大量任务类型上精调模型，所以可以用于多种任务？</a:t>
            </a:r>
            <a:r>
              <a:rPr kumimoji="1" lang="en-US" altLang="zh-CN" dirty="0"/>
              <a:t>)</a:t>
            </a:r>
            <a:endParaRPr kumimoji="1" lang="zh-CN" altLang="en-US" dirty="0"/>
          </a:p>
        </p:txBody>
      </p:sp>
      <p:sp>
        <p:nvSpPr>
          <p:cNvPr id="14" name="矩形 13">
            <a:extLst>
              <a:ext uri="{FF2B5EF4-FFF2-40B4-BE49-F238E27FC236}">
                <a16:creationId xmlns:a16="http://schemas.microsoft.com/office/drawing/2014/main" id="{ED17EDD7-5716-2443-ADB1-F90D151EA7E0}"/>
              </a:ext>
            </a:extLst>
          </p:cNvPr>
          <p:cNvSpPr/>
          <p:nvPr/>
        </p:nvSpPr>
        <p:spPr>
          <a:xfrm>
            <a:off x="4201776" y="2285618"/>
            <a:ext cx="3808740" cy="131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4747122-E9C8-9045-B9A3-6E18846BB5C5}"/>
              </a:ext>
            </a:extLst>
          </p:cNvPr>
          <p:cNvSpPr/>
          <p:nvPr/>
        </p:nvSpPr>
        <p:spPr>
          <a:xfrm>
            <a:off x="154162" y="2331647"/>
            <a:ext cx="3808740" cy="131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C0ACFDE2-E5FB-F146-8D51-FD64229AA330}"/>
              </a:ext>
            </a:extLst>
          </p:cNvPr>
          <p:cNvSpPr txBox="1"/>
          <p:nvPr/>
        </p:nvSpPr>
        <p:spPr>
          <a:xfrm>
            <a:off x="1148667" y="2177240"/>
            <a:ext cx="1819729" cy="369332"/>
          </a:xfrm>
          <a:prstGeom prst="rect">
            <a:avLst/>
          </a:prstGeom>
          <a:noFill/>
        </p:spPr>
        <p:txBody>
          <a:bodyPr wrap="none" rtlCol="0">
            <a:spAutoFit/>
          </a:bodyPr>
          <a:lstStyle/>
          <a:p>
            <a:r>
              <a:rPr kumimoji="1" lang="zh-CN" altLang="en-US" dirty="0">
                <a:solidFill>
                  <a:srgbClr val="FF0000"/>
                </a:solidFill>
              </a:rPr>
              <a:t>第一类人类反馈</a:t>
            </a:r>
          </a:p>
        </p:txBody>
      </p:sp>
      <p:sp>
        <p:nvSpPr>
          <p:cNvPr id="12" name="文本框 11">
            <a:extLst>
              <a:ext uri="{FF2B5EF4-FFF2-40B4-BE49-F238E27FC236}">
                <a16:creationId xmlns:a16="http://schemas.microsoft.com/office/drawing/2014/main" id="{851CA2A5-D266-E943-8992-ACE30ED94172}"/>
              </a:ext>
            </a:extLst>
          </p:cNvPr>
          <p:cNvSpPr txBox="1"/>
          <p:nvPr/>
        </p:nvSpPr>
        <p:spPr>
          <a:xfrm>
            <a:off x="5196282" y="2212534"/>
            <a:ext cx="1800493" cy="369332"/>
          </a:xfrm>
          <a:prstGeom prst="rect">
            <a:avLst/>
          </a:prstGeom>
          <a:noFill/>
        </p:spPr>
        <p:txBody>
          <a:bodyPr wrap="none" rtlCol="0">
            <a:spAutoFit/>
          </a:bodyPr>
          <a:lstStyle/>
          <a:p>
            <a:r>
              <a:rPr kumimoji="1" lang="zh-CN" altLang="en-US" dirty="0">
                <a:solidFill>
                  <a:srgbClr val="FF0000"/>
                </a:solidFill>
              </a:rPr>
              <a:t>第二类人类反馈</a:t>
            </a:r>
          </a:p>
        </p:txBody>
      </p:sp>
    </p:spTree>
    <p:extLst>
      <p:ext uri="{BB962C8B-B14F-4D97-AF65-F5344CB8AC3E}">
        <p14:creationId xmlns:p14="http://schemas.microsoft.com/office/powerpoint/2010/main" val="1706160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zh-CN" altLang="en-US" dirty="0"/>
              <a:t>精调语言模型</a:t>
            </a:r>
            <a:r>
              <a:rPr kumimoji="1" lang="en-US" altLang="zh-CN" dirty="0"/>
              <a:t>-</a:t>
            </a:r>
            <a:r>
              <a:rPr kumimoji="1" lang="en-US" altLang="zh-CN" dirty="0" err="1"/>
              <a:t>InstructGPT</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6" name="图片 5">
            <a:extLst>
              <a:ext uri="{FF2B5EF4-FFF2-40B4-BE49-F238E27FC236}">
                <a16:creationId xmlns:a16="http://schemas.microsoft.com/office/drawing/2014/main" id="{597505CD-6B49-6543-94A4-FAE2C9F86B34}"/>
              </a:ext>
            </a:extLst>
          </p:cNvPr>
          <p:cNvPicPr>
            <a:picLocks noChangeAspect="1"/>
          </p:cNvPicPr>
          <p:nvPr/>
        </p:nvPicPr>
        <p:blipFill>
          <a:blip r:embed="rId3"/>
          <a:stretch>
            <a:fillRect/>
          </a:stretch>
        </p:blipFill>
        <p:spPr>
          <a:xfrm>
            <a:off x="1488757" y="1665144"/>
            <a:ext cx="9214485" cy="4690692"/>
          </a:xfrm>
          <a:prstGeom prst="rect">
            <a:avLst/>
          </a:prstGeom>
        </p:spPr>
      </p:pic>
      <p:sp>
        <p:nvSpPr>
          <p:cNvPr id="12" name="文本框 11">
            <a:extLst>
              <a:ext uri="{FF2B5EF4-FFF2-40B4-BE49-F238E27FC236}">
                <a16:creationId xmlns:a16="http://schemas.microsoft.com/office/drawing/2014/main" id="{856EA7E2-B7A2-144B-B01A-E0D7ADD00F74}"/>
              </a:ext>
            </a:extLst>
          </p:cNvPr>
          <p:cNvSpPr txBox="1"/>
          <p:nvPr/>
        </p:nvSpPr>
        <p:spPr>
          <a:xfrm>
            <a:off x="5403341" y="1269694"/>
            <a:ext cx="1385316" cy="369332"/>
          </a:xfrm>
          <a:prstGeom prst="rect">
            <a:avLst/>
          </a:prstGeom>
          <a:noFill/>
        </p:spPr>
        <p:txBody>
          <a:bodyPr wrap="none" rtlCol="0">
            <a:spAutoFit/>
          </a:bodyPr>
          <a:lstStyle/>
          <a:p>
            <a:r>
              <a:rPr kumimoji="1" lang="en-US" altLang="zh-CN" dirty="0"/>
              <a:t>Prompt</a:t>
            </a:r>
            <a:r>
              <a:rPr kumimoji="1" lang="zh-CN" altLang="en-US" dirty="0"/>
              <a:t>示例</a:t>
            </a:r>
          </a:p>
        </p:txBody>
      </p:sp>
    </p:spTree>
    <p:extLst>
      <p:ext uri="{BB962C8B-B14F-4D97-AF65-F5344CB8AC3E}">
        <p14:creationId xmlns:p14="http://schemas.microsoft.com/office/powerpoint/2010/main" val="12784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 </a:t>
            </a:r>
            <a:r>
              <a:rPr kumimoji="1" lang="zh-CN" altLang="en-US" dirty="0"/>
              <a:t>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5" name="图片 4">
            <a:extLst>
              <a:ext uri="{FF2B5EF4-FFF2-40B4-BE49-F238E27FC236}">
                <a16:creationId xmlns:a16="http://schemas.microsoft.com/office/drawing/2014/main" id="{3ADA6D64-A672-DB44-8569-6C3988846F7F}"/>
              </a:ext>
            </a:extLst>
          </p:cNvPr>
          <p:cNvPicPr>
            <a:picLocks noChangeAspect="1"/>
          </p:cNvPicPr>
          <p:nvPr/>
        </p:nvPicPr>
        <p:blipFill>
          <a:blip r:embed="rId3"/>
          <a:stretch>
            <a:fillRect/>
          </a:stretch>
        </p:blipFill>
        <p:spPr>
          <a:xfrm>
            <a:off x="7566660" y="1142328"/>
            <a:ext cx="3261523" cy="5346340"/>
          </a:xfrm>
          <a:prstGeom prst="rect">
            <a:avLst/>
          </a:prstGeom>
        </p:spPr>
      </p:pic>
      <p:sp>
        <p:nvSpPr>
          <p:cNvPr id="6" name="矩形 5">
            <a:extLst>
              <a:ext uri="{FF2B5EF4-FFF2-40B4-BE49-F238E27FC236}">
                <a16:creationId xmlns:a16="http://schemas.microsoft.com/office/drawing/2014/main" id="{DAAA19FD-8516-9141-9807-79444559E0D5}"/>
              </a:ext>
            </a:extLst>
          </p:cNvPr>
          <p:cNvSpPr/>
          <p:nvPr/>
        </p:nvSpPr>
        <p:spPr>
          <a:xfrm>
            <a:off x="162094" y="2924371"/>
            <a:ext cx="6973344"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7" name="矩形 6">
            <a:extLst>
              <a:ext uri="{FF2B5EF4-FFF2-40B4-BE49-F238E27FC236}">
                <a16:creationId xmlns:a16="http://schemas.microsoft.com/office/drawing/2014/main" id="{246B7FEE-C18C-FC4B-B5D0-B58C466A9EFC}"/>
              </a:ext>
            </a:extLst>
          </p:cNvPr>
          <p:cNvSpPr/>
          <p:nvPr/>
        </p:nvSpPr>
        <p:spPr>
          <a:xfrm>
            <a:off x="162094"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李</a:t>
            </a:r>
          </a:p>
        </p:txBody>
      </p:sp>
      <p:sp>
        <p:nvSpPr>
          <p:cNvPr id="8" name="矩形 7">
            <a:extLst>
              <a:ext uri="{FF2B5EF4-FFF2-40B4-BE49-F238E27FC236}">
                <a16:creationId xmlns:a16="http://schemas.microsoft.com/office/drawing/2014/main" id="{691541E1-26BD-BC44-863C-581EF0E13EEC}"/>
              </a:ext>
            </a:extLst>
          </p:cNvPr>
          <p:cNvSpPr/>
          <p:nvPr/>
        </p:nvSpPr>
        <p:spPr>
          <a:xfrm>
            <a:off x="1087618"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云</a:t>
            </a:r>
          </a:p>
        </p:txBody>
      </p:sp>
      <p:sp>
        <p:nvSpPr>
          <p:cNvPr id="9" name="矩形 8">
            <a:extLst>
              <a:ext uri="{FF2B5EF4-FFF2-40B4-BE49-F238E27FC236}">
                <a16:creationId xmlns:a16="http://schemas.microsoft.com/office/drawing/2014/main" id="{1A77E307-691A-3A4C-A625-3C133042E772}"/>
              </a:ext>
            </a:extLst>
          </p:cNvPr>
          <p:cNvSpPr/>
          <p:nvPr/>
        </p:nvSpPr>
        <p:spPr>
          <a:xfrm>
            <a:off x="2007062"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聪</a:t>
            </a:r>
          </a:p>
        </p:txBody>
      </p:sp>
      <p:sp>
        <p:nvSpPr>
          <p:cNvPr id="10" name="矩形 9">
            <a:extLst>
              <a:ext uri="{FF2B5EF4-FFF2-40B4-BE49-F238E27FC236}">
                <a16:creationId xmlns:a16="http://schemas.microsoft.com/office/drawing/2014/main" id="{2A9577CA-1493-D440-BADA-99BC07E3BC51}"/>
              </a:ext>
            </a:extLst>
          </p:cNvPr>
          <p:cNvSpPr/>
          <p:nvPr/>
        </p:nvSpPr>
        <p:spPr>
          <a:xfrm>
            <a:off x="6588900" y="230435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讯</a:t>
            </a:r>
          </a:p>
        </p:txBody>
      </p:sp>
      <p:cxnSp>
        <p:nvCxnSpPr>
          <p:cNvPr id="11" name="直线箭头连接符 10">
            <a:extLst>
              <a:ext uri="{FF2B5EF4-FFF2-40B4-BE49-F238E27FC236}">
                <a16:creationId xmlns:a16="http://schemas.microsoft.com/office/drawing/2014/main" id="{652FA133-F833-2C49-AB8E-6A1473BCED2F}"/>
              </a:ext>
            </a:extLst>
          </p:cNvPr>
          <p:cNvCxnSpPr>
            <a:cxnSpLocks/>
            <a:stCxn id="7" idx="0"/>
          </p:cNvCxnSpPr>
          <p:nvPr/>
        </p:nvCxnSpPr>
        <p:spPr>
          <a:xfrm flipV="1">
            <a:off x="435363"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8F25917-66C8-EC41-B5AC-B014F3B35275}"/>
              </a:ext>
            </a:extLst>
          </p:cNvPr>
          <p:cNvCxnSpPr>
            <a:cxnSpLocks/>
            <a:stCxn id="8" idx="0"/>
          </p:cNvCxnSpPr>
          <p:nvPr/>
        </p:nvCxnSpPr>
        <p:spPr>
          <a:xfrm flipV="1">
            <a:off x="1360887"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0621E307-BECC-2647-8A45-2597F873020B}"/>
              </a:ext>
            </a:extLst>
          </p:cNvPr>
          <p:cNvCxnSpPr>
            <a:cxnSpLocks/>
            <a:stCxn id="9" idx="0"/>
          </p:cNvCxnSpPr>
          <p:nvPr/>
        </p:nvCxnSpPr>
        <p:spPr>
          <a:xfrm flipV="1">
            <a:off x="2280331"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DFD9A3FA-20CB-A64C-9370-C106C121DD27}"/>
              </a:ext>
            </a:extLst>
          </p:cNvPr>
          <p:cNvCxnSpPr>
            <a:cxnSpLocks/>
          </p:cNvCxnSpPr>
          <p:nvPr/>
        </p:nvCxnSpPr>
        <p:spPr>
          <a:xfrm flipV="1">
            <a:off x="6863005" y="2701122"/>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33DAE51-A91F-BE4C-B90C-293C137F35FD}"/>
              </a:ext>
            </a:extLst>
          </p:cNvPr>
          <p:cNvSpPr txBox="1"/>
          <p:nvPr/>
        </p:nvSpPr>
        <p:spPr>
          <a:xfrm>
            <a:off x="460329" y="1480182"/>
            <a:ext cx="6647974" cy="646331"/>
          </a:xfrm>
          <a:prstGeom prst="rect">
            <a:avLst/>
          </a:prstGeom>
          <a:noFill/>
        </p:spPr>
        <p:txBody>
          <a:bodyPr wrap="none" rtlCol="0">
            <a:spAutoFit/>
          </a:bodyPr>
          <a:lstStyle/>
          <a:p>
            <a:r>
              <a:rPr kumimoji="1" lang="zh-CN" altLang="en-US" dirty="0"/>
              <a:t>使用</a:t>
            </a:r>
            <a:r>
              <a:rPr kumimoji="1" lang="zh-CN" altLang="en-US" dirty="0">
                <a:solidFill>
                  <a:srgbClr val="FF0000"/>
                </a:solidFill>
              </a:rPr>
              <a:t>第一类人类反馈</a:t>
            </a:r>
            <a:r>
              <a:rPr kumimoji="1" lang="zh-CN" altLang="en-US" dirty="0"/>
              <a:t>精调语言模型</a:t>
            </a:r>
            <a:endParaRPr kumimoji="1" lang="en-US" altLang="zh-CN" dirty="0"/>
          </a:p>
          <a:p>
            <a:r>
              <a:rPr kumimoji="1" lang="zh-CN" altLang="en-US" dirty="0"/>
              <a:t>这一步跟原来语言模型的训练过程一样，只是训练数据不一样</a:t>
            </a:r>
            <a:endParaRPr kumimoji="1" lang="en-US" altLang="zh-CN" dirty="0"/>
          </a:p>
        </p:txBody>
      </p:sp>
      <p:sp>
        <p:nvSpPr>
          <p:cNvPr id="18" name="矩形 17">
            <a:extLst>
              <a:ext uri="{FF2B5EF4-FFF2-40B4-BE49-F238E27FC236}">
                <a16:creationId xmlns:a16="http://schemas.microsoft.com/office/drawing/2014/main" id="{584A0B27-E7FF-4949-8463-3E81D707D7C9}"/>
              </a:ext>
            </a:extLst>
          </p:cNvPr>
          <p:cNvSpPr/>
          <p:nvPr/>
        </p:nvSpPr>
        <p:spPr>
          <a:xfrm>
            <a:off x="8275013" y="1129175"/>
            <a:ext cx="1825720"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F0539CCA-CCDD-E147-98CB-AE000537028E}"/>
              </a:ext>
            </a:extLst>
          </p:cNvPr>
          <p:cNvSpPr txBox="1"/>
          <p:nvPr/>
        </p:nvSpPr>
        <p:spPr>
          <a:xfrm>
            <a:off x="7561466" y="201628"/>
            <a:ext cx="3252814" cy="646331"/>
          </a:xfrm>
          <a:prstGeom prst="rect">
            <a:avLst/>
          </a:prstGeom>
          <a:noFill/>
        </p:spPr>
        <p:txBody>
          <a:bodyPr wrap="none" rtlCol="0">
            <a:spAutoFit/>
          </a:bodyPr>
          <a:lstStyle/>
          <a:p>
            <a:r>
              <a:rPr kumimoji="1" lang="zh-CN" altLang="en-US" dirty="0"/>
              <a:t>模仿学习</a:t>
            </a:r>
            <a:r>
              <a:rPr kumimoji="1" lang="en-US" altLang="zh-CN" dirty="0"/>
              <a:t> (</a:t>
            </a:r>
            <a:r>
              <a:rPr kumimoji="1" lang="zh-CN" altLang="en-US" dirty="0"/>
              <a:t>强化学习的一种</a:t>
            </a:r>
            <a:r>
              <a:rPr kumimoji="1" lang="en-US" altLang="zh-CN" dirty="0"/>
              <a:t>)</a:t>
            </a:r>
            <a:r>
              <a:rPr kumimoji="1" lang="zh-CN" altLang="en-US" dirty="0"/>
              <a:t>的</a:t>
            </a:r>
            <a:endParaRPr kumimoji="1" lang="en-US" altLang="zh-CN" dirty="0"/>
          </a:p>
          <a:p>
            <a:r>
              <a:rPr kumimoji="1" lang="zh-CN" altLang="en-US" dirty="0"/>
              <a:t>训练数据被称为</a:t>
            </a:r>
            <a:r>
              <a:rPr kumimoji="1" lang="en-US" altLang="zh-CN" dirty="0"/>
              <a:t>demonstration</a:t>
            </a:r>
            <a:endParaRPr kumimoji="1" lang="zh-CN" altLang="en-US" dirty="0"/>
          </a:p>
        </p:txBody>
      </p:sp>
      <p:cxnSp>
        <p:nvCxnSpPr>
          <p:cNvPr id="20" name="肘形连接符 19">
            <a:extLst>
              <a:ext uri="{FF2B5EF4-FFF2-40B4-BE49-F238E27FC236}">
                <a16:creationId xmlns:a16="http://schemas.microsoft.com/office/drawing/2014/main" id="{48F5E7B3-4C99-444B-98D9-486A21151189}"/>
              </a:ext>
            </a:extLst>
          </p:cNvPr>
          <p:cNvCxnSpPr>
            <a:cxnSpLocks/>
            <a:stCxn id="5" idx="0"/>
            <a:endCxn id="19" idx="2"/>
          </p:cNvCxnSpPr>
          <p:nvPr/>
        </p:nvCxnSpPr>
        <p:spPr>
          <a:xfrm rot="16200000" flipV="1">
            <a:off x="9045464" y="990369"/>
            <a:ext cx="294369" cy="9549"/>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C8EC2D7-A8F0-8449-8F02-CB87980A5409}"/>
              </a:ext>
            </a:extLst>
          </p:cNvPr>
          <p:cNvSpPr txBox="1"/>
          <p:nvPr/>
        </p:nvSpPr>
        <p:spPr>
          <a:xfrm>
            <a:off x="460329" y="5493039"/>
            <a:ext cx="6054863" cy="369332"/>
          </a:xfrm>
          <a:prstGeom prst="rect">
            <a:avLst/>
          </a:prstGeom>
          <a:noFill/>
        </p:spPr>
        <p:txBody>
          <a:bodyPr wrap="none" rtlCol="0">
            <a:spAutoFit/>
          </a:bodyPr>
          <a:lstStyle/>
          <a:p>
            <a:r>
              <a:rPr kumimoji="1" lang="zh-CN" altLang="en-US" dirty="0"/>
              <a:t>与常规监督学习相比，模仿学习的样本</a:t>
            </a:r>
            <a:r>
              <a:rPr kumimoji="1" lang="en-US" altLang="zh-CN" dirty="0"/>
              <a:t>label</a:t>
            </a:r>
            <a:r>
              <a:rPr kumimoji="1" lang="zh-CN" altLang="en-US" dirty="0"/>
              <a:t>不是标准答案</a:t>
            </a:r>
          </a:p>
        </p:txBody>
      </p:sp>
      <p:sp>
        <p:nvSpPr>
          <p:cNvPr id="21" name="矩形 20">
            <a:extLst>
              <a:ext uri="{FF2B5EF4-FFF2-40B4-BE49-F238E27FC236}">
                <a16:creationId xmlns:a16="http://schemas.microsoft.com/office/drawing/2014/main" id="{67A4149A-C871-2848-BD3B-74215FEC9EB4}"/>
              </a:ext>
            </a:extLst>
          </p:cNvPr>
          <p:cNvSpPr/>
          <p:nvPr/>
        </p:nvSpPr>
        <p:spPr>
          <a:xfrm>
            <a:off x="2926506"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在</a:t>
            </a:r>
          </a:p>
        </p:txBody>
      </p:sp>
      <p:sp>
        <p:nvSpPr>
          <p:cNvPr id="22" name="矩形 21">
            <a:extLst>
              <a:ext uri="{FF2B5EF4-FFF2-40B4-BE49-F238E27FC236}">
                <a16:creationId xmlns:a16="http://schemas.microsoft.com/office/drawing/2014/main" id="{17CC8F6A-649D-B34A-A7BA-1101D4B2C6E8}"/>
              </a:ext>
            </a:extLst>
          </p:cNvPr>
          <p:cNvSpPr/>
          <p:nvPr/>
        </p:nvSpPr>
        <p:spPr>
          <a:xfrm>
            <a:off x="3845949" y="422851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哪</a:t>
            </a:r>
          </a:p>
        </p:txBody>
      </p:sp>
      <p:sp>
        <p:nvSpPr>
          <p:cNvPr id="24" name="矩形 23">
            <a:extLst>
              <a:ext uri="{FF2B5EF4-FFF2-40B4-BE49-F238E27FC236}">
                <a16:creationId xmlns:a16="http://schemas.microsoft.com/office/drawing/2014/main" id="{C84E98ED-D7EC-A94A-AA3A-C13116899A48}"/>
              </a:ext>
            </a:extLst>
          </p:cNvPr>
          <p:cNvSpPr/>
          <p:nvPr/>
        </p:nvSpPr>
        <p:spPr>
          <a:xfrm>
            <a:off x="4760267" y="422510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上</a:t>
            </a:r>
          </a:p>
        </p:txBody>
      </p:sp>
      <p:cxnSp>
        <p:nvCxnSpPr>
          <p:cNvPr id="25" name="直线箭头连接符 24">
            <a:extLst>
              <a:ext uri="{FF2B5EF4-FFF2-40B4-BE49-F238E27FC236}">
                <a16:creationId xmlns:a16="http://schemas.microsoft.com/office/drawing/2014/main" id="{49A0D050-C84B-3B4F-8F0D-9F145455AAFA}"/>
              </a:ext>
            </a:extLst>
          </p:cNvPr>
          <p:cNvCxnSpPr>
            <a:cxnSpLocks/>
            <a:stCxn id="21" idx="0"/>
          </p:cNvCxnSpPr>
          <p:nvPr/>
        </p:nvCxnSpPr>
        <p:spPr>
          <a:xfrm flipV="1">
            <a:off x="3199775"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33EDEF5F-8E64-174F-B4DA-7F683FED67E4}"/>
              </a:ext>
            </a:extLst>
          </p:cNvPr>
          <p:cNvCxnSpPr>
            <a:cxnSpLocks/>
            <a:stCxn id="22" idx="0"/>
          </p:cNvCxnSpPr>
          <p:nvPr/>
        </p:nvCxnSpPr>
        <p:spPr>
          <a:xfrm flipV="1">
            <a:off x="4119218" y="400693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F90AC44D-8219-3342-8EE0-BC308BBAE67F}"/>
              </a:ext>
            </a:extLst>
          </p:cNvPr>
          <p:cNvCxnSpPr>
            <a:cxnSpLocks/>
            <a:stCxn id="24" idx="0"/>
          </p:cNvCxnSpPr>
          <p:nvPr/>
        </p:nvCxnSpPr>
        <p:spPr>
          <a:xfrm flipV="1">
            <a:off x="5033536" y="400352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362BADD-CCA1-B643-BD27-B34EE02BF116}"/>
              </a:ext>
            </a:extLst>
          </p:cNvPr>
          <p:cNvSpPr/>
          <p:nvPr/>
        </p:nvSpPr>
        <p:spPr>
          <a:xfrm>
            <a:off x="5674585" y="423018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a:t>
            </a:r>
          </a:p>
        </p:txBody>
      </p:sp>
      <p:sp>
        <p:nvSpPr>
          <p:cNvPr id="29" name="矩形 28">
            <a:extLst>
              <a:ext uri="{FF2B5EF4-FFF2-40B4-BE49-F238E27FC236}">
                <a16:creationId xmlns:a16="http://schemas.microsoft.com/office/drawing/2014/main" id="{06AE3E3D-4520-174B-9ADE-228AFB2DE610}"/>
              </a:ext>
            </a:extLst>
          </p:cNvPr>
          <p:cNvSpPr/>
          <p:nvPr/>
        </p:nvSpPr>
        <p:spPr>
          <a:xfrm>
            <a:off x="6588903" y="423724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腾</a:t>
            </a:r>
          </a:p>
        </p:txBody>
      </p:sp>
      <p:cxnSp>
        <p:nvCxnSpPr>
          <p:cNvPr id="31" name="直线箭头连接符 30">
            <a:extLst>
              <a:ext uri="{FF2B5EF4-FFF2-40B4-BE49-F238E27FC236}">
                <a16:creationId xmlns:a16="http://schemas.microsoft.com/office/drawing/2014/main" id="{8046314A-570A-AA4B-B31B-FB1FB42396DD}"/>
              </a:ext>
            </a:extLst>
          </p:cNvPr>
          <p:cNvCxnSpPr>
            <a:cxnSpLocks/>
            <a:stCxn id="28" idx="0"/>
          </p:cNvCxnSpPr>
          <p:nvPr/>
        </p:nvCxnSpPr>
        <p:spPr>
          <a:xfrm flipV="1">
            <a:off x="5947854" y="400860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31A656B6-5FBD-C147-ADBD-71DAD3EB3254}"/>
              </a:ext>
            </a:extLst>
          </p:cNvPr>
          <p:cNvCxnSpPr>
            <a:cxnSpLocks/>
            <a:stCxn id="29" idx="0"/>
          </p:cNvCxnSpPr>
          <p:nvPr/>
        </p:nvCxnSpPr>
        <p:spPr>
          <a:xfrm flipV="1">
            <a:off x="6862172" y="401566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314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1">
            <a:extLst>
              <a:ext uri="{FF2B5EF4-FFF2-40B4-BE49-F238E27FC236}">
                <a16:creationId xmlns:a16="http://schemas.microsoft.com/office/drawing/2014/main" id="{0CDD1AD2-D532-4249-B00E-BAB536C282A0}"/>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 </a:t>
            </a:r>
            <a:r>
              <a:rPr kumimoji="1" lang="zh-CN" altLang="en-US" dirty="0"/>
              <a:t>训练强化学习奖励函数</a:t>
            </a:r>
            <a:r>
              <a:rPr kumimoji="1" lang="en-US" altLang="zh-CN" sz="1400" dirty="0"/>
              <a:t>critic</a:t>
            </a:r>
          </a:p>
        </p:txBody>
      </p:sp>
      <p:sp>
        <p:nvSpPr>
          <p:cNvPr id="49" name="文本框 48">
            <a:extLst>
              <a:ext uri="{FF2B5EF4-FFF2-40B4-BE49-F238E27FC236}">
                <a16:creationId xmlns:a16="http://schemas.microsoft.com/office/drawing/2014/main" id="{09569B3B-888F-2648-A146-4B8A0CE27856}"/>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50" name="图片 49">
            <a:extLst>
              <a:ext uri="{FF2B5EF4-FFF2-40B4-BE49-F238E27FC236}">
                <a16:creationId xmlns:a16="http://schemas.microsoft.com/office/drawing/2014/main" id="{DE5489F1-A7F2-2A41-86B8-7E7DD5BE16C8}"/>
              </a:ext>
            </a:extLst>
          </p:cNvPr>
          <p:cNvPicPr>
            <a:picLocks noChangeAspect="1"/>
          </p:cNvPicPr>
          <p:nvPr/>
        </p:nvPicPr>
        <p:blipFill>
          <a:blip r:embed="rId3"/>
          <a:stretch>
            <a:fillRect/>
          </a:stretch>
        </p:blipFill>
        <p:spPr>
          <a:xfrm>
            <a:off x="9102763" y="1370648"/>
            <a:ext cx="2622402" cy="4812030"/>
          </a:xfrm>
          <a:prstGeom prst="rect">
            <a:avLst/>
          </a:prstGeom>
        </p:spPr>
      </p:pic>
      <p:pic>
        <p:nvPicPr>
          <p:cNvPr id="51" name="图片 50">
            <a:extLst>
              <a:ext uri="{FF2B5EF4-FFF2-40B4-BE49-F238E27FC236}">
                <a16:creationId xmlns:a16="http://schemas.microsoft.com/office/drawing/2014/main" id="{2040071F-DCAD-C447-B46F-70170ED79BFB}"/>
              </a:ext>
            </a:extLst>
          </p:cNvPr>
          <p:cNvPicPr>
            <a:picLocks noChangeAspect="1"/>
          </p:cNvPicPr>
          <p:nvPr/>
        </p:nvPicPr>
        <p:blipFill>
          <a:blip r:embed="rId4"/>
          <a:stretch>
            <a:fillRect/>
          </a:stretch>
        </p:blipFill>
        <p:spPr>
          <a:xfrm>
            <a:off x="285750" y="3812357"/>
            <a:ext cx="8275320" cy="865598"/>
          </a:xfrm>
          <a:prstGeom prst="rect">
            <a:avLst/>
          </a:prstGeom>
        </p:spPr>
      </p:pic>
      <p:cxnSp>
        <p:nvCxnSpPr>
          <p:cNvPr id="52" name="肘形连接符 51">
            <a:extLst>
              <a:ext uri="{FF2B5EF4-FFF2-40B4-BE49-F238E27FC236}">
                <a16:creationId xmlns:a16="http://schemas.microsoft.com/office/drawing/2014/main" id="{96EEE1BA-4FFC-B846-941C-7D53ADCF5828}"/>
              </a:ext>
            </a:extLst>
          </p:cNvPr>
          <p:cNvCxnSpPr>
            <a:cxnSpLocks/>
            <a:endCxn id="53" idx="0"/>
          </p:cNvCxnSpPr>
          <p:nvPr/>
        </p:nvCxnSpPr>
        <p:spPr>
          <a:xfrm rot="5400000">
            <a:off x="5167645" y="4477555"/>
            <a:ext cx="843879" cy="610243"/>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6B475A7E-D0A8-4846-8C56-408665C7B6E4}"/>
              </a:ext>
            </a:extLst>
          </p:cNvPr>
          <p:cNvSpPr txBox="1"/>
          <p:nvPr/>
        </p:nvSpPr>
        <p:spPr>
          <a:xfrm>
            <a:off x="4819430" y="5204616"/>
            <a:ext cx="930063" cy="369332"/>
          </a:xfrm>
          <a:prstGeom prst="rect">
            <a:avLst/>
          </a:prstGeom>
          <a:noFill/>
        </p:spPr>
        <p:txBody>
          <a:bodyPr wrap="none" rtlCol="0">
            <a:spAutoFit/>
          </a:bodyPr>
          <a:lstStyle/>
          <a:p>
            <a:r>
              <a:rPr kumimoji="1" lang="en-US" altLang="zh-CN" dirty="0"/>
              <a:t>prompt</a:t>
            </a:r>
            <a:endParaRPr kumimoji="1" lang="zh-CN" altLang="en-US" dirty="0"/>
          </a:p>
        </p:txBody>
      </p:sp>
      <p:sp>
        <p:nvSpPr>
          <p:cNvPr id="54" name="文本框 53">
            <a:extLst>
              <a:ext uri="{FF2B5EF4-FFF2-40B4-BE49-F238E27FC236}">
                <a16:creationId xmlns:a16="http://schemas.microsoft.com/office/drawing/2014/main" id="{74160002-9A56-FA41-A1B5-60970409AD2A}"/>
              </a:ext>
            </a:extLst>
          </p:cNvPr>
          <p:cNvSpPr txBox="1"/>
          <p:nvPr/>
        </p:nvSpPr>
        <p:spPr>
          <a:xfrm>
            <a:off x="4293175" y="3130906"/>
            <a:ext cx="1338828" cy="369332"/>
          </a:xfrm>
          <a:prstGeom prst="rect">
            <a:avLst/>
          </a:prstGeom>
          <a:noFill/>
        </p:spPr>
        <p:txBody>
          <a:bodyPr wrap="none" rtlCol="0">
            <a:spAutoFit/>
          </a:bodyPr>
          <a:lstStyle/>
          <a:p>
            <a:r>
              <a:rPr kumimoji="1" lang="zh-CN" altLang="en-US" dirty="0"/>
              <a:t>偏好的输出</a:t>
            </a:r>
          </a:p>
        </p:txBody>
      </p:sp>
      <p:sp>
        <p:nvSpPr>
          <p:cNvPr id="55" name="文本框 54">
            <a:extLst>
              <a:ext uri="{FF2B5EF4-FFF2-40B4-BE49-F238E27FC236}">
                <a16:creationId xmlns:a16="http://schemas.microsoft.com/office/drawing/2014/main" id="{B3C94489-D585-8547-AF59-225D9305AC5A}"/>
              </a:ext>
            </a:extLst>
          </p:cNvPr>
          <p:cNvSpPr txBox="1"/>
          <p:nvPr/>
        </p:nvSpPr>
        <p:spPr>
          <a:xfrm>
            <a:off x="6825193" y="3130906"/>
            <a:ext cx="1569660" cy="369332"/>
          </a:xfrm>
          <a:prstGeom prst="rect">
            <a:avLst/>
          </a:prstGeom>
          <a:noFill/>
        </p:spPr>
        <p:txBody>
          <a:bodyPr wrap="none" rtlCol="0">
            <a:spAutoFit/>
          </a:bodyPr>
          <a:lstStyle/>
          <a:p>
            <a:r>
              <a:rPr kumimoji="1" lang="zh-CN" altLang="en-US" dirty="0"/>
              <a:t>不喜欢的输出</a:t>
            </a:r>
          </a:p>
        </p:txBody>
      </p:sp>
      <p:cxnSp>
        <p:nvCxnSpPr>
          <p:cNvPr id="56" name="肘形连接符 55">
            <a:extLst>
              <a:ext uri="{FF2B5EF4-FFF2-40B4-BE49-F238E27FC236}">
                <a16:creationId xmlns:a16="http://schemas.microsoft.com/office/drawing/2014/main" id="{0B6B0CDE-6AD4-F44E-8ADB-79AF5AF6CF63}"/>
              </a:ext>
            </a:extLst>
          </p:cNvPr>
          <p:cNvCxnSpPr>
            <a:cxnSpLocks/>
            <a:stCxn id="57" idx="0"/>
            <a:endCxn id="54" idx="2"/>
          </p:cNvCxnSpPr>
          <p:nvPr/>
        </p:nvCxnSpPr>
        <p:spPr>
          <a:xfrm rot="16200000" flipV="1">
            <a:off x="5346266" y="3116562"/>
            <a:ext cx="575609" cy="1342962"/>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C2568EC8-1F9F-4140-BAAA-B74B15CC95FB}"/>
              </a:ext>
            </a:extLst>
          </p:cNvPr>
          <p:cNvSpPr/>
          <p:nvPr/>
        </p:nvSpPr>
        <p:spPr>
          <a:xfrm>
            <a:off x="6056370" y="4075847"/>
            <a:ext cx="498362" cy="338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DECE6038-2DEB-794C-91AD-B9621C0F2C08}"/>
              </a:ext>
            </a:extLst>
          </p:cNvPr>
          <p:cNvSpPr/>
          <p:nvPr/>
        </p:nvSpPr>
        <p:spPr>
          <a:xfrm>
            <a:off x="7678515" y="4075726"/>
            <a:ext cx="498362" cy="338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9" name="肘形连接符 58">
            <a:extLst>
              <a:ext uri="{FF2B5EF4-FFF2-40B4-BE49-F238E27FC236}">
                <a16:creationId xmlns:a16="http://schemas.microsoft.com/office/drawing/2014/main" id="{8BD2866F-244C-044D-B10E-20222767BEEA}"/>
              </a:ext>
            </a:extLst>
          </p:cNvPr>
          <p:cNvCxnSpPr>
            <a:cxnSpLocks/>
            <a:stCxn id="58" idx="0"/>
            <a:endCxn id="55" idx="2"/>
          </p:cNvCxnSpPr>
          <p:nvPr/>
        </p:nvCxnSpPr>
        <p:spPr>
          <a:xfrm rot="16200000" flipV="1">
            <a:off x="7481116" y="3629145"/>
            <a:ext cx="575488" cy="317673"/>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3610245A-A66C-AC4C-9B0A-D51B8FCCFC1C}"/>
              </a:ext>
            </a:extLst>
          </p:cNvPr>
          <p:cNvSpPr/>
          <p:nvPr/>
        </p:nvSpPr>
        <p:spPr>
          <a:xfrm>
            <a:off x="6869021" y="4075605"/>
            <a:ext cx="498362" cy="338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A3B9737-B025-C04F-A2A2-6A3E56A0F8B8}"/>
                  </a:ext>
                </a:extLst>
              </p:cNvPr>
              <p:cNvSpPr txBox="1"/>
              <p:nvPr/>
            </p:nvSpPr>
            <p:spPr>
              <a:xfrm>
                <a:off x="685097" y="5395935"/>
                <a:ext cx="7607211" cy="923330"/>
              </a:xfrm>
              <a:prstGeom prst="rect">
                <a:avLst/>
              </a:prstGeom>
              <a:noFill/>
            </p:spPr>
            <p:txBody>
              <a:bodyPr wrap="none" rtlCol="0">
                <a:spAutoFit/>
              </a:bodyPr>
              <a:lstStyle/>
              <a:p>
                <a:pPr algn="r"/>
                <a:r>
                  <a:rPr kumimoji="1" lang="zh-CN" altLang="en-US" dirty="0">
                    <a:solidFill>
                      <a:srgbClr val="FF0000"/>
                    </a:solidFill>
                  </a:rPr>
                  <a:t>打分模型</a:t>
                </a:r>
                <a:endParaRPr kumimoji="1" lang="en-US" altLang="zh-CN" dirty="0">
                  <a:solidFill>
                    <a:srgbClr val="FF0000"/>
                  </a:solidFill>
                </a:endParaRPr>
              </a:p>
              <a:p>
                <a:pPr algn="r"/>
                <a:r>
                  <a:rPr kumimoji="1" lang="en" altLang="zh-CN" dirty="0"/>
                  <a:t>Starting from the SFT model with the final unembedding layer removed</a:t>
                </a:r>
              </a:p>
              <a:p>
                <a:pPr algn="r"/>
                <a:r>
                  <a:rPr kumimoji="1" lang="zh-CN" altLang="en-US" dirty="0"/>
                  <a:t>训练对示例：</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dirty="0"/>
                  <a:t>(</a:t>
                </a:r>
                <a:r>
                  <a:rPr kumimoji="1" lang="zh-CN" altLang="en-US" dirty="0"/>
                  <a:t>李云聪在哪儿上班？腾讯</a:t>
                </a:r>
                <a:r>
                  <a:rPr kumimoji="1" lang="en-US" altLang="zh-CN" dirty="0"/>
                  <a:t>)&gt;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oMath>
                </a14:m>
                <a:r>
                  <a:rPr kumimoji="1" lang="en-US" altLang="zh-CN" dirty="0"/>
                  <a:t>(</a:t>
                </a:r>
                <a:r>
                  <a:rPr kumimoji="1" lang="zh-CN" altLang="en-US" dirty="0"/>
                  <a:t>李云聪在哪儿上班？百度</a:t>
                </a:r>
                <a:r>
                  <a:rPr kumimoji="1" lang="en-US" altLang="zh-CN" dirty="0"/>
                  <a:t>)</a:t>
                </a:r>
                <a:endParaRPr kumimoji="1" lang="zh-CN" altLang="en-US" dirty="0"/>
              </a:p>
            </p:txBody>
          </p:sp>
        </mc:Choice>
        <mc:Fallback xmlns="">
          <p:sp>
            <p:nvSpPr>
              <p:cNvPr id="61" name="文本框 60">
                <a:extLst>
                  <a:ext uri="{FF2B5EF4-FFF2-40B4-BE49-F238E27FC236}">
                    <a16:creationId xmlns:a16="http://schemas.microsoft.com/office/drawing/2014/main" id="{8A3B9737-B025-C04F-A2A2-6A3E56A0F8B8}"/>
                  </a:ext>
                </a:extLst>
              </p:cNvPr>
              <p:cNvSpPr txBox="1">
                <a:spLocks noRot="1" noChangeAspect="1" noMove="1" noResize="1" noEditPoints="1" noAdjustHandles="1" noChangeArrowheads="1" noChangeShapeType="1" noTextEdit="1"/>
              </p:cNvSpPr>
              <p:nvPr/>
            </p:nvSpPr>
            <p:spPr>
              <a:xfrm>
                <a:off x="685097" y="5395935"/>
                <a:ext cx="7607211" cy="923330"/>
              </a:xfrm>
              <a:prstGeom prst="rect">
                <a:avLst/>
              </a:prstGeom>
              <a:blipFill>
                <a:blip r:embed="rId5"/>
                <a:stretch>
                  <a:fillRect t="-2740" r="-835" b="-9589"/>
                </a:stretch>
              </a:blipFill>
            </p:spPr>
            <p:txBody>
              <a:bodyPr/>
              <a:lstStyle/>
              <a:p>
                <a:r>
                  <a:rPr lang="zh-CN" altLang="en-US">
                    <a:noFill/>
                  </a:rPr>
                  <a:t> </a:t>
                </a:r>
              </a:p>
            </p:txBody>
          </p:sp>
        </mc:Fallback>
      </mc:AlternateContent>
      <p:cxnSp>
        <p:nvCxnSpPr>
          <p:cNvPr id="62" name="肘形连接符 61">
            <a:extLst>
              <a:ext uri="{FF2B5EF4-FFF2-40B4-BE49-F238E27FC236}">
                <a16:creationId xmlns:a16="http://schemas.microsoft.com/office/drawing/2014/main" id="{845C63EA-4BAF-214E-8CD7-BCE3AE6224DE}"/>
              </a:ext>
            </a:extLst>
          </p:cNvPr>
          <p:cNvCxnSpPr>
            <a:cxnSpLocks/>
            <a:stCxn id="60" idx="2"/>
            <a:endCxn id="61" idx="3"/>
          </p:cNvCxnSpPr>
          <p:nvPr/>
        </p:nvCxnSpPr>
        <p:spPr>
          <a:xfrm rot="16200000" flipH="1">
            <a:off x="6983566" y="4548858"/>
            <a:ext cx="1443378" cy="1174106"/>
          </a:xfrm>
          <a:prstGeom prst="bentConnector4">
            <a:avLst>
              <a:gd name="adj1" fmla="val 34007"/>
              <a:gd name="adj2" fmla="val 11947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2B5BD2CA-B5B0-7644-9CF5-9914E6196F51}"/>
              </a:ext>
            </a:extLst>
          </p:cNvPr>
          <p:cNvCxnSpPr/>
          <p:nvPr/>
        </p:nvCxnSpPr>
        <p:spPr>
          <a:xfrm>
            <a:off x="1337912" y="4022121"/>
            <a:ext cx="0" cy="3386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9E93BD1A-DE02-5942-8F53-4704349459B0}"/>
              </a:ext>
            </a:extLst>
          </p:cNvPr>
          <p:cNvCxnSpPr/>
          <p:nvPr/>
        </p:nvCxnSpPr>
        <p:spPr>
          <a:xfrm>
            <a:off x="8157627" y="4022121"/>
            <a:ext cx="0" cy="3386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1089C9DD-DFA0-FC45-AAEF-BDD0F22BBABB}"/>
              </a:ext>
            </a:extLst>
          </p:cNvPr>
          <p:cNvCxnSpPr>
            <a:cxnSpLocks/>
          </p:cNvCxnSpPr>
          <p:nvPr/>
        </p:nvCxnSpPr>
        <p:spPr>
          <a:xfrm flipV="1">
            <a:off x="6622056" y="4002871"/>
            <a:ext cx="0" cy="336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56785CE1-1870-F54F-B6EB-90ABA2B5E521}"/>
              </a:ext>
            </a:extLst>
          </p:cNvPr>
          <p:cNvSpPr txBox="1"/>
          <p:nvPr/>
        </p:nvSpPr>
        <p:spPr>
          <a:xfrm>
            <a:off x="703050" y="2396762"/>
            <a:ext cx="6750566" cy="584775"/>
          </a:xfrm>
          <a:prstGeom prst="rect">
            <a:avLst/>
          </a:prstGeom>
          <a:noFill/>
        </p:spPr>
        <p:txBody>
          <a:bodyPr wrap="none" rtlCol="0">
            <a:spAutoFit/>
          </a:bodyPr>
          <a:lstStyle/>
          <a:p>
            <a:r>
              <a:rPr kumimoji="1" lang="zh-CN" altLang="en-US" sz="1600" dirty="0"/>
              <a:t>打分模型的训练损失函数，红色箭头指示训练过程中这些值的变化趋势；</a:t>
            </a:r>
            <a:endParaRPr kumimoji="1" lang="en-US" altLang="zh-CN" sz="1600" dirty="0"/>
          </a:p>
          <a:p>
            <a:r>
              <a:rPr kumimoji="1" lang="zh-CN" altLang="en-US" sz="1600" dirty="0"/>
              <a:t>训练后的打分模型有这样的能力：给偏好的打高分，给不喜欢的打低分</a:t>
            </a:r>
            <a:endParaRPr kumimoji="1" lang="en-US" altLang="zh-CN" sz="1600" dirty="0"/>
          </a:p>
        </p:txBody>
      </p:sp>
      <p:sp>
        <p:nvSpPr>
          <p:cNvPr id="2" name="文本框 1">
            <a:extLst>
              <a:ext uri="{FF2B5EF4-FFF2-40B4-BE49-F238E27FC236}">
                <a16:creationId xmlns:a16="http://schemas.microsoft.com/office/drawing/2014/main" id="{EFC2A3F0-2B48-1049-90B7-9FDCEDC0EEC3}"/>
              </a:ext>
            </a:extLst>
          </p:cNvPr>
          <p:cNvSpPr txBox="1"/>
          <p:nvPr/>
        </p:nvSpPr>
        <p:spPr>
          <a:xfrm>
            <a:off x="685097" y="1241769"/>
            <a:ext cx="6936514" cy="923330"/>
          </a:xfrm>
          <a:prstGeom prst="rect">
            <a:avLst/>
          </a:prstGeom>
          <a:noFill/>
        </p:spPr>
        <p:txBody>
          <a:bodyPr wrap="none" rtlCol="0">
            <a:spAutoFit/>
          </a:bodyPr>
          <a:lstStyle/>
          <a:p>
            <a:r>
              <a:rPr kumimoji="1" lang="zh-CN" altLang="en-US" dirty="0"/>
              <a:t>使用</a:t>
            </a:r>
            <a:r>
              <a:rPr kumimoji="1" lang="zh-CN" altLang="en-US" dirty="0">
                <a:solidFill>
                  <a:srgbClr val="FF0000"/>
                </a:solidFill>
              </a:rPr>
              <a:t>第二类人类反馈</a:t>
            </a:r>
            <a:r>
              <a:rPr kumimoji="1" lang="zh-CN" altLang="en-US" dirty="0"/>
              <a:t>先训练奖励模型，而不是直接精调语言模型</a:t>
            </a:r>
            <a:endParaRPr kumimoji="1" lang="en-US" altLang="zh-CN" dirty="0"/>
          </a:p>
          <a:p>
            <a:pPr marL="285750" indent="-285750">
              <a:buFontTx/>
              <a:buChar char="-"/>
            </a:pPr>
            <a:r>
              <a:rPr kumimoji="1" lang="zh-CN" altLang="en-US" dirty="0"/>
              <a:t>对比信息没法直接用来训练语言模型</a:t>
            </a:r>
            <a:endParaRPr kumimoji="1" lang="en-US" altLang="zh-CN" dirty="0"/>
          </a:p>
          <a:p>
            <a:pPr marL="285750" indent="-285750">
              <a:buFontTx/>
              <a:buChar char="-"/>
            </a:pPr>
            <a:r>
              <a:rPr kumimoji="1" lang="zh-CN" altLang="en-US" dirty="0"/>
              <a:t>一个泛化的评判模型可以让语言模型能在更大范围的数据上精调</a:t>
            </a:r>
          </a:p>
        </p:txBody>
      </p:sp>
    </p:spTree>
    <p:extLst>
      <p:ext uri="{BB962C8B-B14F-4D97-AF65-F5344CB8AC3E}">
        <p14:creationId xmlns:p14="http://schemas.microsoft.com/office/powerpoint/2010/main" val="324453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86720"/>
            <a:ext cx="10693400" cy="1325563"/>
          </a:xfrm>
        </p:spPr>
        <p:txBody>
          <a:bodyPr>
            <a:normAutofit/>
          </a:bodyPr>
          <a:lstStyle/>
          <a:p>
            <a:r>
              <a:rPr kumimoji="1" lang="en-US" altLang="zh-CN" dirty="0" err="1"/>
              <a:t>InstructGPT</a:t>
            </a:r>
            <a:r>
              <a:rPr kumimoji="1" lang="en-US" altLang="zh-CN" dirty="0"/>
              <a:t>: </a:t>
            </a:r>
            <a:r>
              <a:rPr kumimoji="1" lang="zh-CN" altLang="en-US" dirty="0"/>
              <a:t>用强化学习再精调语言模型</a:t>
            </a:r>
            <a:r>
              <a:rPr kumimoji="1" lang="en-US" altLang="zh-CN" sz="1400" dirty="0"/>
              <a:t>actor</a:t>
            </a:r>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83" name="矩形 82">
            <a:extLst>
              <a:ext uri="{FF2B5EF4-FFF2-40B4-BE49-F238E27FC236}">
                <a16:creationId xmlns:a16="http://schemas.microsoft.com/office/drawing/2014/main" id="{A7AC12D7-EBAC-8C49-A6AF-B1F6B5C4F7B8}"/>
              </a:ext>
            </a:extLst>
          </p:cNvPr>
          <p:cNvSpPr/>
          <p:nvPr/>
        </p:nvSpPr>
        <p:spPr>
          <a:xfrm>
            <a:off x="449477" y="2001262"/>
            <a:ext cx="6973344"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84" name="矩形 83">
            <a:extLst>
              <a:ext uri="{FF2B5EF4-FFF2-40B4-BE49-F238E27FC236}">
                <a16:creationId xmlns:a16="http://schemas.microsoft.com/office/drawing/2014/main" id="{3AD6AFFC-F3DD-644A-A9B6-2C47A3DA1FCE}"/>
              </a:ext>
            </a:extLst>
          </p:cNvPr>
          <p:cNvSpPr/>
          <p:nvPr/>
        </p:nvSpPr>
        <p:spPr>
          <a:xfrm>
            <a:off x="449477"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李</a:t>
            </a:r>
          </a:p>
        </p:txBody>
      </p:sp>
      <p:sp>
        <p:nvSpPr>
          <p:cNvPr id="86" name="矩形 85">
            <a:extLst>
              <a:ext uri="{FF2B5EF4-FFF2-40B4-BE49-F238E27FC236}">
                <a16:creationId xmlns:a16="http://schemas.microsoft.com/office/drawing/2014/main" id="{E4D6D032-0E68-8F4F-B832-B86B44E28974}"/>
              </a:ext>
            </a:extLst>
          </p:cNvPr>
          <p:cNvSpPr/>
          <p:nvPr/>
        </p:nvSpPr>
        <p:spPr>
          <a:xfrm>
            <a:off x="1375001"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云</a:t>
            </a:r>
          </a:p>
        </p:txBody>
      </p:sp>
      <p:sp>
        <p:nvSpPr>
          <p:cNvPr id="87" name="矩形 86">
            <a:extLst>
              <a:ext uri="{FF2B5EF4-FFF2-40B4-BE49-F238E27FC236}">
                <a16:creationId xmlns:a16="http://schemas.microsoft.com/office/drawing/2014/main" id="{4868AEB0-3D6B-8F4C-B6F9-8196588E1133}"/>
              </a:ext>
            </a:extLst>
          </p:cNvPr>
          <p:cNvSpPr/>
          <p:nvPr/>
        </p:nvSpPr>
        <p:spPr>
          <a:xfrm>
            <a:off x="2294445"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聪</a:t>
            </a:r>
          </a:p>
        </p:txBody>
      </p:sp>
      <p:sp>
        <p:nvSpPr>
          <p:cNvPr id="90" name="矩形 89">
            <a:extLst>
              <a:ext uri="{FF2B5EF4-FFF2-40B4-BE49-F238E27FC236}">
                <a16:creationId xmlns:a16="http://schemas.microsoft.com/office/drawing/2014/main" id="{522D7AA8-4F0E-F349-9542-0D9D583420C7}"/>
              </a:ext>
            </a:extLst>
          </p:cNvPr>
          <p:cNvSpPr/>
          <p:nvPr/>
        </p:nvSpPr>
        <p:spPr>
          <a:xfrm>
            <a:off x="6876283" y="138124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飞</a:t>
            </a:r>
          </a:p>
        </p:txBody>
      </p:sp>
      <p:cxnSp>
        <p:nvCxnSpPr>
          <p:cNvPr id="91" name="直线箭头连接符 90">
            <a:extLst>
              <a:ext uri="{FF2B5EF4-FFF2-40B4-BE49-F238E27FC236}">
                <a16:creationId xmlns:a16="http://schemas.microsoft.com/office/drawing/2014/main" id="{45BA1D0B-9DEF-5A4C-B0DC-A170AA405E83}"/>
              </a:ext>
            </a:extLst>
          </p:cNvPr>
          <p:cNvCxnSpPr>
            <a:cxnSpLocks/>
            <a:stCxn id="84" idx="0"/>
          </p:cNvCxnSpPr>
          <p:nvPr/>
        </p:nvCxnSpPr>
        <p:spPr>
          <a:xfrm flipV="1">
            <a:off x="722746"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E373F9DA-4F4E-E444-967B-3EEDFD03F51A}"/>
              </a:ext>
            </a:extLst>
          </p:cNvPr>
          <p:cNvCxnSpPr>
            <a:cxnSpLocks/>
            <a:stCxn id="86" idx="0"/>
          </p:cNvCxnSpPr>
          <p:nvPr/>
        </p:nvCxnSpPr>
        <p:spPr>
          <a:xfrm flipV="1">
            <a:off x="1648270"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06D1B966-F89E-5646-A69E-DE0FB6AF6E43}"/>
              </a:ext>
            </a:extLst>
          </p:cNvPr>
          <p:cNvCxnSpPr>
            <a:cxnSpLocks/>
            <a:stCxn id="87" idx="0"/>
          </p:cNvCxnSpPr>
          <p:nvPr/>
        </p:nvCxnSpPr>
        <p:spPr>
          <a:xfrm flipV="1">
            <a:off x="2567714"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6FC72F40-FBB2-1048-995E-1C862FF97DA3}"/>
              </a:ext>
            </a:extLst>
          </p:cNvPr>
          <p:cNvCxnSpPr>
            <a:cxnSpLocks/>
          </p:cNvCxnSpPr>
          <p:nvPr/>
        </p:nvCxnSpPr>
        <p:spPr>
          <a:xfrm flipV="1">
            <a:off x="7150388" y="1778013"/>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A27088ED-A6DF-E841-89F8-3E8A07B39686}"/>
              </a:ext>
            </a:extLst>
          </p:cNvPr>
          <p:cNvSpPr/>
          <p:nvPr/>
        </p:nvSpPr>
        <p:spPr>
          <a:xfrm>
            <a:off x="3213889"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在</a:t>
            </a:r>
          </a:p>
        </p:txBody>
      </p:sp>
      <p:sp>
        <p:nvSpPr>
          <p:cNvPr id="100" name="矩形 99">
            <a:extLst>
              <a:ext uri="{FF2B5EF4-FFF2-40B4-BE49-F238E27FC236}">
                <a16:creationId xmlns:a16="http://schemas.microsoft.com/office/drawing/2014/main" id="{B31B4BC1-FD62-7B4E-A6B9-7B6CBF00AEA5}"/>
              </a:ext>
            </a:extLst>
          </p:cNvPr>
          <p:cNvSpPr/>
          <p:nvPr/>
        </p:nvSpPr>
        <p:spPr>
          <a:xfrm>
            <a:off x="4133332" y="330540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哪</a:t>
            </a:r>
          </a:p>
        </p:txBody>
      </p:sp>
      <p:sp>
        <p:nvSpPr>
          <p:cNvPr id="101" name="矩形 100">
            <a:extLst>
              <a:ext uri="{FF2B5EF4-FFF2-40B4-BE49-F238E27FC236}">
                <a16:creationId xmlns:a16="http://schemas.microsoft.com/office/drawing/2014/main" id="{06E27FB1-9F31-F64B-8160-6969A36E8437}"/>
              </a:ext>
            </a:extLst>
          </p:cNvPr>
          <p:cNvSpPr/>
          <p:nvPr/>
        </p:nvSpPr>
        <p:spPr>
          <a:xfrm>
            <a:off x="5047650" y="330199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上</a:t>
            </a:r>
          </a:p>
        </p:txBody>
      </p:sp>
      <p:cxnSp>
        <p:nvCxnSpPr>
          <p:cNvPr id="102" name="直线箭头连接符 101">
            <a:extLst>
              <a:ext uri="{FF2B5EF4-FFF2-40B4-BE49-F238E27FC236}">
                <a16:creationId xmlns:a16="http://schemas.microsoft.com/office/drawing/2014/main" id="{78B24B74-7423-FB49-BC6F-F29846D87306}"/>
              </a:ext>
            </a:extLst>
          </p:cNvPr>
          <p:cNvCxnSpPr>
            <a:cxnSpLocks/>
            <a:stCxn id="99" idx="0"/>
          </p:cNvCxnSpPr>
          <p:nvPr/>
        </p:nvCxnSpPr>
        <p:spPr>
          <a:xfrm flipV="1">
            <a:off x="3487158"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FC62398B-1FA7-D947-B6D4-A08A697968E1}"/>
              </a:ext>
            </a:extLst>
          </p:cNvPr>
          <p:cNvCxnSpPr>
            <a:cxnSpLocks/>
            <a:stCxn id="100" idx="0"/>
          </p:cNvCxnSpPr>
          <p:nvPr/>
        </p:nvCxnSpPr>
        <p:spPr>
          <a:xfrm flipV="1">
            <a:off x="4406601" y="308382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12BF42B7-B0D9-3F4C-A938-F3407706566B}"/>
              </a:ext>
            </a:extLst>
          </p:cNvPr>
          <p:cNvCxnSpPr>
            <a:cxnSpLocks/>
            <a:stCxn id="101" idx="0"/>
          </p:cNvCxnSpPr>
          <p:nvPr/>
        </p:nvCxnSpPr>
        <p:spPr>
          <a:xfrm flipV="1">
            <a:off x="5320919" y="308041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64454057-C8E5-854D-9647-AA5DBF0638AC}"/>
              </a:ext>
            </a:extLst>
          </p:cNvPr>
          <p:cNvSpPr/>
          <p:nvPr/>
        </p:nvSpPr>
        <p:spPr>
          <a:xfrm>
            <a:off x="5961968" y="3307076"/>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a:t>
            </a:r>
          </a:p>
        </p:txBody>
      </p:sp>
      <p:sp>
        <p:nvSpPr>
          <p:cNvPr id="106" name="矩形 105">
            <a:extLst>
              <a:ext uri="{FF2B5EF4-FFF2-40B4-BE49-F238E27FC236}">
                <a16:creationId xmlns:a16="http://schemas.microsoft.com/office/drawing/2014/main" id="{3942C319-BB1C-894C-ADA9-0E0400259694}"/>
              </a:ext>
            </a:extLst>
          </p:cNvPr>
          <p:cNvSpPr/>
          <p:nvPr/>
        </p:nvSpPr>
        <p:spPr>
          <a:xfrm>
            <a:off x="6876286" y="3314133"/>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腾</a:t>
            </a:r>
          </a:p>
        </p:txBody>
      </p:sp>
      <p:cxnSp>
        <p:nvCxnSpPr>
          <p:cNvPr id="109" name="直线箭头连接符 108">
            <a:extLst>
              <a:ext uri="{FF2B5EF4-FFF2-40B4-BE49-F238E27FC236}">
                <a16:creationId xmlns:a16="http://schemas.microsoft.com/office/drawing/2014/main" id="{2A3F111C-FAC3-3B4A-AA60-CAFE394AB8F0}"/>
              </a:ext>
            </a:extLst>
          </p:cNvPr>
          <p:cNvCxnSpPr>
            <a:cxnSpLocks/>
            <a:stCxn id="105" idx="0"/>
          </p:cNvCxnSpPr>
          <p:nvPr/>
        </p:nvCxnSpPr>
        <p:spPr>
          <a:xfrm flipV="1">
            <a:off x="6235237" y="3085500"/>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a:extLst>
              <a:ext uri="{FF2B5EF4-FFF2-40B4-BE49-F238E27FC236}">
                <a16:creationId xmlns:a16="http://schemas.microsoft.com/office/drawing/2014/main" id="{A8C452F2-95AF-D542-9CAF-BF1817C0AB28}"/>
              </a:ext>
            </a:extLst>
          </p:cNvPr>
          <p:cNvCxnSpPr>
            <a:cxnSpLocks/>
            <a:stCxn id="106" idx="0"/>
          </p:cNvCxnSpPr>
          <p:nvPr/>
        </p:nvCxnSpPr>
        <p:spPr>
          <a:xfrm flipV="1">
            <a:off x="7149555" y="3092557"/>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D14CDB67-E3C4-8841-8279-B0CB3C81EED2}"/>
              </a:ext>
            </a:extLst>
          </p:cNvPr>
          <p:cNvSpPr/>
          <p:nvPr/>
        </p:nvSpPr>
        <p:spPr>
          <a:xfrm>
            <a:off x="449477" y="4751394"/>
            <a:ext cx="6973344"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115" name="矩形 114">
            <a:extLst>
              <a:ext uri="{FF2B5EF4-FFF2-40B4-BE49-F238E27FC236}">
                <a16:creationId xmlns:a16="http://schemas.microsoft.com/office/drawing/2014/main" id="{60FF8CF6-D6BA-C948-B96B-BF42B1A5D069}"/>
              </a:ext>
            </a:extLst>
          </p:cNvPr>
          <p:cNvSpPr/>
          <p:nvPr/>
        </p:nvSpPr>
        <p:spPr>
          <a:xfrm>
            <a:off x="449477"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李</a:t>
            </a:r>
          </a:p>
        </p:txBody>
      </p:sp>
      <p:sp>
        <p:nvSpPr>
          <p:cNvPr id="116" name="矩形 115">
            <a:extLst>
              <a:ext uri="{FF2B5EF4-FFF2-40B4-BE49-F238E27FC236}">
                <a16:creationId xmlns:a16="http://schemas.microsoft.com/office/drawing/2014/main" id="{0006F234-9563-564C-B3E1-1ADDFB3139FA}"/>
              </a:ext>
            </a:extLst>
          </p:cNvPr>
          <p:cNvSpPr/>
          <p:nvPr/>
        </p:nvSpPr>
        <p:spPr>
          <a:xfrm>
            <a:off x="1375001"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云</a:t>
            </a:r>
          </a:p>
        </p:txBody>
      </p:sp>
      <p:sp>
        <p:nvSpPr>
          <p:cNvPr id="117" name="矩形 116">
            <a:extLst>
              <a:ext uri="{FF2B5EF4-FFF2-40B4-BE49-F238E27FC236}">
                <a16:creationId xmlns:a16="http://schemas.microsoft.com/office/drawing/2014/main" id="{16674980-672B-F14C-B8B3-082271460308}"/>
              </a:ext>
            </a:extLst>
          </p:cNvPr>
          <p:cNvSpPr/>
          <p:nvPr/>
        </p:nvSpPr>
        <p:spPr>
          <a:xfrm>
            <a:off x="2294445"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聪</a:t>
            </a:r>
          </a:p>
        </p:txBody>
      </p:sp>
      <p:sp>
        <p:nvSpPr>
          <p:cNvPr id="118" name="矩形 117">
            <a:extLst>
              <a:ext uri="{FF2B5EF4-FFF2-40B4-BE49-F238E27FC236}">
                <a16:creationId xmlns:a16="http://schemas.microsoft.com/office/drawing/2014/main" id="{24CCD9EC-19EC-1944-A040-DE8B55674478}"/>
              </a:ext>
            </a:extLst>
          </p:cNvPr>
          <p:cNvSpPr/>
          <p:nvPr/>
        </p:nvSpPr>
        <p:spPr>
          <a:xfrm>
            <a:off x="6876283" y="4131377"/>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讯</a:t>
            </a:r>
          </a:p>
        </p:txBody>
      </p:sp>
      <p:cxnSp>
        <p:nvCxnSpPr>
          <p:cNvPr id="122" name="直线箭头连接符 121">
            <a:extLst>
              <a:ext uri="{FF2B5EF4-FFF2-40B4-BE49-F238E27FC236}">
                <a16:creationId xmlns:a16="http://schemas.microsoft.com/office/drawing/2014/main" id="{DF51C649-22D6-9448-A70A-76BDB2D53BC4}"/>
              </a:ext>
            </a:extLst>
          </p:cNvPr>
          <p:cNvCxnSpPr>
            <a:cxnSpLocks/>
            <a:stCxn id="115" idx="0"/>
          </p:cNvCxnSpPr>
          <p:nvPr/>
        </p:nvCxnSpPr>
        <p:spPr>
          <a:xfrm flipV="1">
            <a:off x="722746"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a:extLst>
              <a:ext uri="{FF2B5EF4-FFF2-40B4-BE49-F238E27FC236}">
                <a16:creationId xmlns:a16="http://schemas.microsoft.com/office/drawing/2014/main" id="{977E59FC-7DB9-4E42-A156-BFADA704D6CF}"/>
              </a:ext>
            </a:extLst>
          </p:cNvPr>
          <p:cNvCxnSpPr>
            <a:cxnSpLocks/>
            <a:stCxn id="116" idx="0"/>
          </p:cNvCxnSpPr>
          <p:nvPr/>
        </p:nvCxnSpPr>
        <p:spPr>
          <a:xfrm flipV="1">
            <a:off x="1648270"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a:extLst>
              <a:ext uri="{FF2B5EF4-FFF2-40B4-BE49-F238E27FC236}">
                <a16:creationId xmlns:a16="http://schemas.microsoft.com/office/drawing/2014/main" id="{51793409-95E1-254C-A391-5F6DB4898B24}"/>
              </a:ext>
            </a:extLst>
          </p:cNvPr>
          <p:cNvCxnSpPr>
            <a:cxnSpLocks/>
            <a:stCxn id="117" idx="0"/>
          </p:cNvCxnSpPr>
          <p:nvPr/>
        </p:nvCxnSpPr>
        <p:spPr>
          <a:xfrm flipV="1">
            <a:off x="2567714"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a:extLst>
              <a:ext uri="{FF2B5EF4-FFF2-40B4-BE49-F238E27FC236}">
                <a16:creationId xmlns:a16="http://schemas.microsoft.com/office/drawing/2014/main" id="{A12D4ADB-CDC1-8844-8DA1-60ACDCEB013F}"/>
              </a:ext>
            </a:extLst>
          </p:cNvPr>
          <p:cNvCxnSpPr>
            <a:cxnSpLocks/>
          </p:cNvCxnSpPr>
          <p:nvPr/>
        </p:nvCxnSpPr>
        <p:spPr>
          <a:xfrm flipV="1">
            <a:off x="7150388" y="4528145"/>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0E8D7B17-805B-004E-A0B1-CE0792DAF12D}"/>
              </a:ext>
            </a:extLst>
          </p:cNvPr>
          <p:cNvSpPr/>
          <p:nvPr/>
        </p:nvSpPr>
        <p:spPr>
          <a:xfrm>
            <a:off x="3213889"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在</a:t>
            </a:r>
          </a:p>
        </p:txBody>
      </p:sp>
      <p:sp>
        <p:nvSpPr>
          <p:cNvPr id="129" name="矩形 128">
            <a:extLst>
              <a:ext uri="{FF2B5EF4-FFF2-40B4-BE49-F238E27FC236}">
                <a16:creationId xmlns:a16="http://schemas.microsoft.com/office/drawing/2014/main" id="{032DA3AA-3AD7-A545-A349-23D76764BF19}"/>
              </a:ext>
            </a:extLst>
          </p:cNvPr>
          <p:cNvSpPr/>
          <p:nvPr/>
        </p:nvSpPr>
        <p:spPr>
          <a:xfrm>
            <a:off x="4133332" y="605553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哪</a:t>
            </a:r>
          </a:p>
        </p:txBody>
      </p:sp>
      <p:sp>
        <p:nvSpPr>
          <p:cNvPr id="130" name="矩形 129">
            <a:extLst>
              <a:ext uri="{FF2B5EF4-FFF2-40B4-BE49-F238E27FC236}">
                <a16:creationId xmlns:a16="http://schemas.microsoft.com/office/drawing/2014/main" id="{B6A58104-2533-854B-9582-C755301267DC}"/>
              </a:ext>
            </a:extLst>
          </p:cNvPr>
          <p:cNvSpPr/>
          <p:nvPr/>
        </p:nvSpPr>
        <p:spPr>
          <a:xfrm>
            <a:off x="5047650" y="6052127"/>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上</a:t>
            </a:r>
          </a:p>
        </p:txBody>
      </p:sp>
      <p:cxnSp>
        <p:nvCxnSpPr>
          <p:cNvPr id="131" name="直线箭头连接符 130">
            <a:extLst>
              <a:ext uri="{FF2B5EF4-FFF2-40B4-BE49-F238E27FC236}">
                <a16:creationId xmlns:a16="http://schemas.microsoft.com/office/drawing/2014/main" id="{109A7BAF-42C3-0649-8836-E960238D3DDB}"/>
              </a:ext>
            </a:extLst>
          </p:cNvPr>
          <p:cNvCxnSpPr>
            <a:cxnSpLocks/>
            <a:stCxn id="128" idx="0"/>
          </p:cNvCxnSpPr>
          <p:nvPr/>
        </p:nvCxnSpPr>
        <p:spPr>
          <a:xfrm flipV="1">
            <a:off x="3487158"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a:extLst>
              <a:ext uri="{FF2B5EF4-FFF2-40B4-BE49-F238E27FC236}">
                <a16:creationId xmlns:a16="http://schemas.microsoft.com/office/drawing/2014/main" id="{FA09CF74-1B1F-2B49-8E7C-6E81D0B21BFD}"/>
              </a:ext>
            </a:extLst>
          </p:cNvPr>
          <p:cNvCxnSpPr>
            <a:cxnSpLocks/>
            <a:stCxn id="129" idx="0"/>
          </p:cNvCxnSpPr>
          <p:nvPr/>
        </p:nvCxnSpPr>
        <p:spPr>
          <a:xfrm flipV="1">
            <a:off x="4406601" y="583395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BC7717D9-B76B-9D47-B58D-B7C2ADA6A647}"/>
              </a:ext>
            </a:extLst>
          </p:cNvPr>
          <p:cNvCxnSpPr>
            <a:cxnSpLocks/>
            <a:stCxn id="130" idx="0"/>
          </p:cNvCxnSpPr>
          <p:nvPr/>
        </p:nvCxnSpPr>
        <p:spPr>
          <a:xfrm flipV="1">
            <a:off x="5320919" y="5830551"/>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2B09C1A0-D048-994D-94B7-CFB133C342E0}"/>
              </a:ext>
            </a:extLst>
          </p:cNvPr>
          <p:cNvSpPr/>
          <p:nvPr/>
        </p:nvSpPr>
        <p:spPr>
          <a:xfrm>
            <a:off x="5961968" y="6057208"/>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a:t>
            </a:r>
          </a:p>
        </p:txBody>
      </p:sp>
      <p:sp>
        <p:nvSpPr>
          <p:cNvPr id="135" name="矩形 134">
            <a:extLst>
              <a:ext uri="{FF2B5EF4-FFF2-40B4-BE49-F238E27FC236}">
                <a16:creationId xmlns:a16="http://schemas.microsoft.com/office/drawing/2014/main" id="{09F88B6F-DEFE-AD4C-952D-3363FEF30DF8}"/>
              </a:ext>
            </a:extLst>
          </p:cNvPr>
          <p:cNvSpPr/>
          <p:nvPr/>
        </p:nvSpPr>
        <p:spPr>
          <a:xfrm>
            <a:off x="6876286" y="6064265"/>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腾</a:t>
            </a:r>
          </a:p>
        </p:txBody>
      </p:sp>
      <p:cxnSp>
        <p:nvCxnSpPr>
          <p:cNvPr id="136" name="直线箭头连接符 135">
            <a:extLst>
              <a:ext uri="{FF2B5EF4-FFF2-40B4-BE49-F238E27FC236}">
                <a16:creationId xmlns:a16="http://schemas.microsoft.com/office/drawing/2014/main" id="{23CA84C1-C271-8047-A5AC-57EA01BB80FB}"/>
              </a:ext>
            </a:extLst>
          </p:cNvPr>
          <p:cNvCxnSpPr>
            <a:cxnSpLocks/>
            <a:stCxn id="134" idx="0"/>
          </p:cNvCxnSpPr>
          <p:nvPr/>
        </p:nvCxnSpPr>
        <p:spPr>
          <a:xfrm flipV="1">
            <a:off x="6235237" y="5835632"/>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6F5BAAA6-43E3-0042-A259-BD45C1372F96}"/>
              </a:ext>
            </a:extLst>
          </p:cNvPr>
          <p:cNvCxnSpPr>
            <a:cxnSpLocks/>
            <a:stCxn id="135" idx="0"/>
          </p:cNvCxnSpPr>
          <p:nvPr/>
        </p:nvCxnSpPr>
        <p:spPr>
          <a:xfrm flipV="1">
            <a:off x="7149555" y="5842689"/>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8" name="图片 137">
            <a:extLst>
              <a:ext uri="{FF2B5EF4-FFF2-40B4-BE49-F238E27FC236}">
                <a16:creationId xmlns:a16="http://schemas.microsoft.com/office/drawing/2014/main" id="{AB9017C3-B096-C048-981E-326E43B55D3B}"/>
              </a:ext>
            </a:extLst>
          </p:cNvPr>
          <p:cNvPicPr>
            <a:picLocks noChangeAspect="1"/>
          </p:cNvPicPr>
          <p:nvPr/>
        </p:nvPicPr>
        <p:blipFill>
          <a:blip r:embed="rId3"/>
          <a:stretch>
            <a:fillRect/>
          </a:stretch>
        </p:blipFill>
        <p:spPr>
          <a:xfrm>
            <a:off x="7820327" y="4174897"/>
            <a:ext cx="416291" cy="309728"/>
          </a:xfrm>
          <a:prstGeom prst="rect">
            <a:avLst/>
          </a:prstGeom>
        </p:spPr>
      </p:pic>
      <p:pic>
        <p:nvPicPr>
          <p:cNvPr id="139" name="图片 138">
            <a:extLst>
              <a:ext uri="{FF2B5EF4-FFF2-40B4-BE49-F238E27FC236}">
                <a16:creationId xmlns:a16="http://schemas.microsoft.com/office/drawing/2014/main" id="{E61CB829-14D5-7A49-A2A0-7A0C951864A2}"/>
              </a:ext>
            </a:extLst>
          </p:cNvPr>
          <p:cNvPicPr>
            <a:picLocks noChangeAspect="1"/>
          </p:cNvPicPr>
          <p:nvPr/>
        </p:nvPicPr>
        <p:blipFill>
          <a:blip r:embed="rId4"/>
          <a:stretch>
            <a:fillRect/>
          </a:stretch>
        </p:blipFill>
        <p:spPr>
          <a:xfrm rot="16200000">
            <a:off x="7829487" y="1402911"/>
            <a:ext cx="362962" cy="381281"/>
          </a:xfrm>
          <a:prstGeom prst="rect">
            <a:avLst/>
          </a:prstGeom>
        </p:spPr>
      </p:pic>
      <p:sp>
        <p:nvSpPr>
          <p:cNvPr id="41" name="文本框 40">
            <a:extLst>
              <a:ext uri="{FF2B5EF4-FFF2-40B4-BE49-F238E27FC236}">
                <a16:creationId xmlns:a16="http://schemas.microsoft.com/office/drawing/2014/main" id="{4209BCC4-4AA9-5F4F-9612-52BD0C5E459E}"/>
              </a:ext>
            </a:extLst>
          </p:cNvPr>
          <p:cNvSpPr txBox="1"/>
          <p:nvPr/>
        </p:nvSpPr>
        <p:spPr>
          <a:xfrm>
            <a:off x="8752115" y="1270385"/>
            <a:ext cx="2954655" cy="646331"/>
          </a:xfrm>
          <a:prstGeom prst="rect">
            <a:avLst/>
          </a:prstGeom>
          <a:noFill/>
        </p:spPr>
        <p:txBody>
          <a:bodyPr wrap="none" rtlCol="0">
            <a:spAutoFit/>
          </a:bodyPr>
          <a:lstStyle/>
          <a:p>
            <a:r>
              <a:rPr kumimoji="1" lang="zh-CN" altLang="en-US" dirty="0">
                <a:solidFill>
                  <a:srgbClr val="FF0000"/>
                </a:solidFill>
              </a:rPr>
              <a:t>打分模型</a:t>
            </a:r>
            <a:r>
              <a:rPr kumimoji="1" lang="zh-CN" altLang="en-US" dirty="0"/>
              <a:t>给低分，</a:t>
            </a:r>
            <a:endParaRPr kumimoji="1" lang="en-US" altLang="zh-CN" dirty="0"/>
          </a:p>
          <a:p>
            <a:r>
              <a:rPr kumimoji="1" lang="zh-CN" altLang="en-US" dirty="0"/>
              <a:t>语言模型自己尝试调整策略</a:t>
            </a:r>
          </a:p>
        </p:txBody>
      </p:sp>
      <p:sp>
        <p:nvSpPr>
          <p:cNvPr id="140" name="文本框 139">
            <a:extLst>
              <a:ext uri="{FF2B5EF4-FFF2-40B4-BE49-F238E27FC236}">
                <a16:creationId xmlns:a16="http://schemas.microsoft.com/office/drawing/2014/main" id="{298AD748-5858-964B-8CAC-89763AE1190B}"/>
              </a:ext>
            </a:extLst>
          </p:cNvPr>
          <p:cNvSpPr txBox="1"/>
          <p:nvPr/>
        </p:nvSpPr>
        <p:spPr>
          <a:xfrm>
            <a:off x="8752115" y="4006595"/>
            <a:ext cx="2723823" cy="646331"/>
          </a:xfrm>
          <a:prstGeom prst="rect">
            <a:avLst/>
          </a:prstGeom>
          <a:noFill/>
        </p:spPr>
        <p:txBody>
          <a:bodyPr wrap="none" rtlCol="0">
            <a:spAutoFit/>
          </a:bodyPr>
          <a:lstStyle/>
          <a:p>
            <a:r>
              <a:rPr kumimoji="1" lang="zh-CN" altLang="en-US" dirty="0">
                <a:solidFill>
                  <a:srgbClr val="FF0000"/>
                </a:solidFill>
              </a:rPr>
              <a:t>打分模型</a:t>
            </a:r>
            <a:r>
              <a:rPr kumimoji="1" lang="zh-CN" altLang="en-US" dirty="0"/>
              <a:t>给高分，</a:t>
            </a:r>
            <a:endParaRPr kumimoji="1" lang="en-US" altLang="zh-CN" dirty="0"/>
          </a:p>
          <a:p>
            <a:r>
              <a:rPr kumimoji="1" lang="zh-CN" altLang="en-US" dirty="0"/>
              <a:t>语言模型会发扬这个策略</a:t>
            </a:r>
          </a:p>
        </p:txBody>
      </p:sp>
    </p:spTree>
    <p:extLst>
      <p:ext uri="{BB962C8B-B14F-4D97-AF65-F5344CB8AC3E}">
        <p14:creationId xmlns:p14="http://schemas.microsoft.com/office/powerpoint/2010/main" val="1348484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86720"/>
            <a:ext cx="10693400" cy="1325563"/>
          </a:xfrm>
        </p:spPr>
        <p:txBody>
          <a:bodyPr>
            <a:normAutofit/>
          </a:bodyPr>
          <a:lstStyle/>
          <a:p>
            <a:r>
              <a:rPr kumimoji="1" lang="en-US" altLang="zh-CN" dirty="0" err="1"/>
              <a:t>InstructGPT</a:t>
            </a:r>
            <a:r>
              <a:rPr kumimoji="1" lang="en-US" altLang="zh-CN" dirty="0"/>
              <a:t>: </a:t>
            </a:r>
            <a:r>
              <a:rPr kumimoji="1" lang="zh-CN" altLang="en-US" dirty="0"/>
              <a:t>用强化学习再精调语言模型</a:t>
            </a:r>
            <a:r>
              <a:rPr kumimoji="1" lang="en-US" altLang="zh-CN" sz="1400" dirty="0"/>
              <a:t>actor</a:t>
            </a:r>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pic>
        <p:nvPicPr>
          <p:cNvPr id="3" name="图片 2">
            <a:extLst>
              <a:ext uri="{FF2B5EF4-FFF2-40B4-BE49-F238E27FC236}">
                <a16:creationId xmlns:a16="http://schemas.microsoft.com/office/drawing/2014/main" id="{EA480505-23A5-1B43-B0C5-1D6F04BF8E67}"/>
              </a:ext>
            </a:extLst>
          </p:cNvPr>
          <p:cNvPicPr>
            <a:picLocks noChangeAspect="1"/>
          </p:cNvPicPr>
          <p:nvPr/>
        </p:nvPicPr>
        <p:blipFill>
          <a:blip r:embed="rId3"/>
          <a:stretch>
            <a:fillRect/>
          </a:stretch>
        </p:blipFill>
        <p:spPr>
          <a:xfrm>
            <a:off x="8938261" y="1370648"/>
            <a:ext cx="2831508" cy="498526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8AFA8A8-B594-3049-8994-95E32E801430}"/>
                  </a:ext>
                </a:extLst>
              </p:cNvPr>
              <p:cNvSpPr txBox="1"/>
              <p:nvPr/>
            </p:nvSpPr>
            <p:spPr>
              <a:xfrm>
                <a:off x="265617" y="514455"/>
                <a:ext cx="3969035" cy="883703"/>
              </a:xfrm>
              <a:prstGeom prst="rect">
                <a:avLst/>
              </a:prstGeom>
              <a:noFill/>
            </p:spPr>
            <p:txBody>
              <a:bodyPr wrap="none" rtlCol="0">
                <a:spAutoFit/>
              </a:bodyPr>
              <a:lstStyle/>
              <a:p>
                <a:r>
                  <a:rPr kumimoji="1" lang="zh-CN" altLang="en-US" dirty="0"/>
                  <a:t>强化学习</a:t>
                </a:r>
                <a:endParaRPr kumimoji="1" lang="en-US" altLang="zh-CN" dirty="0"/>
              </a:p>
              <a:p>
                <a:pPr marL="285750" indent="-285750">
                  <a:buFontTx/>
                  <a:buChar char="-"/>
                </a:pPr>
                <a:r>
                  <a:rPr kumimoji="1" lang="zh-CN" altLang="en-US" sz="1600" dirty="0"/>
                  <a:t>目标是学习更加强大的智能体</a:t>
                </a:r>
                <a14:m>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𝑝</m:t>
                        </m:r>
                      </m:e>
                      <m:sub>
                        <m:r>
                          <a:rPr kumimoji="1" lang="en-US" altLang="zh-CN" sz="1600" i="1" smtClean="0">
                            <a:latin typeface="Cambria Math" panose="02040503050406030204" pitchFamily="18" charset="0"/>
                            <a:ea typeface="Cambria Math" panose="02040503050406030204" pitchFamily="18" charset="0"/>
                          </a:rPr>
                          <m:t>𝜙</m:t>
                        </m:r>
                      </m:sub>
                    </m:sSub>
                    <m:r>
                      <a:rPr kumimoji="1" lang="en-US" altLang="zh-CN" sz="1600" b="0" i="1" smtClean="0">
                        <a:latin typeface="Cambria Math" panose="02040503050406030204" pitchFamily="18" charset="0"/>
                      </a:rPr>
                      <m:t>(</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𝑎</m:t>
                        </m:r>
                      </m:e>
                      <m:sub>
                        <m:r>
                          <a:rPr kumimoji="1" lang="en-US" altLang="zh-CN" sz="1600" b="0" i="1" smtClean="0">
                            <a:latin typeface="Cambria Math" panose="02040503050406030204" pitchFamily="18" charset="0"/>
                          </a:rPr>
                          <m:t>𝑡</m:t>
                        </m:r>
                      </m:sub>
                    </m:sSub>
                    <m:r>
                      <a:rPr kumimoji="1" lang="en-US" altLang="zh-CN" sz="1600" b="0" i="1" smtClean="0">
                        <a:latin typeface="Cambria Math" panose="02040503050406030204" pitchFamily="18" charset="0"/>
                      </a:rPr>
                      <m:t>|</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𝑠</m:t>
                        </m:r>
                      </m:e>
                      <m:sub>
                        <m:r>
                          <a:rPr kumimoji="1" lang="en-US" altLang="zh-CN" sz="1600" b="0" i="1" smtClean="0">
                            <a:latin typeface="Cambria Math" panose="02040503050406030204" pitchFamily="18" charset="0"/>
                          </a:rPr>
                          <m:t>𝑡</m:t>
                        </m:r>
                      </m:sub>
                    </m:sSub>
                    <m:r>
                      <a:rPr kumimoji="1" lang="en-US" altLang="zh-CN" sz="1600" b="0" i="1" smtClean="0">
                        <a:latin typeface="Cambria Math" panose="02040503050406030204" pitchFamily="18" charset="0"/>
                      </a:rPr>
                      <m:t>)</m:t>
                    </m:r>
                  </m:oMath>
                </a14:m>
                <a:endParaRPr kumimoji="1" lang="en-US" altLang="zh-CN" sz="1600" dirty="0"/>
              </a:p>
              <a:p>
                <a:pPr marL="285750" indent="-285750">
                  <a:buFontTx/>
                  <a:buChar char="-"/>
                </a:pPr>
                <a:r>
                  <a:rPr kumimoji="1" lang="zh-CN" altLang="en-US" sz="1600" dirty="0"/>
                  <a:t>方式是最大化获得奖励</a:t>
                </a:r>
              </a:p>
            </p:txBody>
          </p:sp>
        </mc:Choice>
        <mc:Fallback xmlns="">
          <p:sp>
            <p:nvSpPr>
              <p:cNvPr id="5" name="文本框 4">
                <a:extLst>
                  <a:ext uri="{FF2B5EF4-FFF2-40B4-BE49-F238E27FC236}">
                    <a16:creationId xmlns:a16="http://schemas.microsoft.com/office/drawing/2014/main" id="{A8AFA8A8-B594-3049-8994-95E32E801430}"/>
                  </a:ext>
                </a:extLst>
              </p:cNvPr>
              <p:cNvSpPr txBox="1">
                <a:spLocks noRot="1" noChangeAspect="1" noMove="1" noResize="1" noEditPoints="1" noAdjustHandles="1" noChangeArrowheads="1" noChangeShapeType="1" noTextEdit="1"/>
              </p:cNvSpPr>
              <p:nvPr/>
            </p:nvSpPr>
            <p:spPr>
              <a:xfrm>
                <a:off x="265617" y="514455"/>
                <a:ext cx="3969035" cy="883703"/>
              </a:xfrm>
              <a:prstGeom prst="rect">
                <a:avLst/>
              </a:prstGeom>
              <a:blipFill>
                <a:blip r:embed="rId4"/>
                <a:stretch>
                  <a:fillRect l="-1603" t="-2899" b="-724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DC49CB3-F448-B342-9AD4-29CB40EB133F}"/>
              </a:ext>
            </a:extLst>
          </p:cNvPr>
          <p:cNvSpPr/>
          <p:nvPr/>
        </p:nvSpPr>
        <p:spPr>
          <a:xfrm>
            <a:off x="272339" y="2085195"/>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8" name="矩形 7">
            <a:extLst>
              <a:ext uri="{FF2B5EF4-FFF2-40B4-BE49-F238E27FC236}">
                <a16:creationId xmlns:a16="http://schemas.microsoft.com/office/drawing/2014/main" id="{B458CEE6-8E27-2E49-8A7D-F010F8E567FE}"/>
              </a:ext>
            </a:extLst>
          </p:cNvPr>
          <p:cNvSpPr/>
          <p:nvPr/>
        </p:nvSpPr>
        <p:spPr>
          <a:xfrm>
            <a:off x="1889221" y="2085195"/>
            <a:ext cx="945931" cy="546538"/>
          </a:xfrm>
          <a:prstGeom prst="rect">
            <a:avLst/>
          </a:prstGeom>
          <a:solidFill>
            <a:srgbClr val="3D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智能体</a:t>
            </a:r>
          </a:p>
        </p:txBody>
      </p:sp>
      <p:sp>
        <p:nvSpPr>
          <p:cNvPr id="9" name="矩形 8">
            <a:extLst>
              <a:ext uri="{FF2B5EF4-FFF2-40B4-BE49-F238E27FC236}">
                <a16:creationId xmlns:a16="http://schemas.microsoft.com/office/drawing/2014/main" id="{D53FA542-099E-FF4B-AE11-DC66663DD05F}"/>
              </a:ext>
            </a:extLst>
          </p:cNvPr>
          <p:cNvSpPr/>
          <p:nvPr/>
        </p:nvSpPr>
        <p:spPr>
          <a:xfrm>
            <a:off x="3506103" y="2085195"/>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10" name="矩形 9">
            <a:extLst>
              <a:ext uri="{FF2B5EF4-FFF2-40B4-BE49-F238E27FC236}">
                <a16:creationId xmlns:a16="http://schemas.microsoft.com/office/drawing/2014/main" id="{F4077625-72C4-CB4D-AC22-1F9F323CD3D0}"/>
              </a:ext>
            </a:extLst>
          </p:cNvPr>
          <p:cNvSpPr/>
          <p:nvPr/>
        </p:nvSpPr>
        <p:spPr>
          <a:xfrm>
            <a:off x="5122985" y="2085195"/>
            <a:ext cx="945931" cy="546538"/>
          </a:xfrm>
          <a:prstGeom prst="rect">
            <a:avLst/>
          </a:prstGeom>
          <a:solidFill>
            <a:srgbClr val="3D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智能体</a:t>
            </a:r>
          </a:p>
        </p:txBody>
      </p:sp>
      <p:sp>
        <p:nvSpPr>
          <p:cNvPr id="11" name="矩形 10">
            <a:extLst>
              <a:ext uri="{FF2B5EF4-FFF2-40B4-BE49-F238E27FC236}">
                <a16:creationId xmlns:a16="http://schemas.microsoft.com/office/drawing/2014/main" id="{E4E075F9-7D62-1B4C-918C-FB4C11381BD3}"/>
              </a:ext>
            </a:extLst>
          </p:cNvPr>
          <p:cNvSpPr/>
          <p:nvPr/>
        </p:nvSpPr>
        <p:spPr>
          <a:xfrm>
            <a:off x="6739867" y="2085045"/>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12" name="椭圆 11">
            <a:extLst>
              <a:ext uri="{FF2B5EF4-FFF2-40B4-BE49-F238E27FC236}">
                <a16:creationId xmlns:a16="http://schemas.microsoft.com/office/drawing/2014/main" id="{0E2CB977-8CB8-3E43-8A9A-904E1C54D6DE}"/>
              </a:ext>
            </a:extLst>
          </p:cNvPr>
          <p:cNvSpPr/>
          <p:nvPr/>
        </p:nvSpPr>
        <p:spPr>
          <a:xfrm>
            <a:off x="7966841" y="230841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4BC06A1A-4855-6141-B26F-2DEBAC70528E}"/>
              </a:ext>
            </a:extLst>
          </p:cNvPr>
          <p:cNvSpPr/>
          <p:nvPr/>
        </p:nvSpPr>
        <p:spPr>
          <a:xfrm>
            <a:off x="8234780" y="230841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C89715E3-3038-EE4C-ABC8-05D1C5F4FFA4}"/>
              </a:ext>
            </a:extLst>
          </p:cNvPr>
          <p:cNvSpPr/>
          <p:nvPr/>
        </p:nvSpPr>
        <p:spPr>
          <a:xfrm>
            <a:off x="8099102" y="230841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0AF6463F-7EA3-BD4F-9411-A6F4768A29C6}"/>
              </a:ext>
            </a:extLst>
          </p:cNvPr>
          <p:cNvSpPr/>
          <p:nvPr/>
        </p:nvSpPr>
        <p:spPr>
          <a:xfrm>
            <a:off x="1080778" y="3365692"/>
            <a:ext cx="945931" cy="546538"/>
          </a:xfrm>
          <a:prstGeom prst="rect">
            <a:avLst/>
          </a:prstGeom>
          <a:solidFill>
            <a:srgbClr val="629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奖励</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B959B2D-CC13-1945-B50F-85C0A5F322D4}"/>
                  </a:ext>
                </a:extLst>
              </p:cNvPr>
              <p:cNvSpPr txBox="1"/>
              <p:nvPr/>
            </p:nvSpPr>
            <p:spPr>
              <a:xfrm>
                <a:off x="519825" y="2685337"/>
                <a:ext cx="450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6" name="文本框 15">
                <a:extLst>
                  <a:ext uri="{FF2B5EF4-FFF2-40B4-BE49-F238E27FC236}">
                    <a16:creationId xmlns:a16="http://schemas.microsoft.com/office/drawing/2014/main" id="{DB959B2D-CC13-1945-B50F-85C0A5F322D4}"/>
                  </a:ext>
                </a:extLst>
              </p:cNvPr>
              <p:cNvSpPr txBox="1">
                <a:spLocks noRot="1" noChangeAspect="1" noMove="1" noResize="1" noEditPoints="1" noAdjustHandles="1" noChangeArrowheads="1" noChangeShapeType="1" noTextEdit="1"/>
              </p:cNvSpPr>
              <p:nvPr/>
            </p:nvSpPr>
            <p:spPr>
              <a:xfrm>
                <a:off x="519825" y="2685337"/>
                <a:ext cx="45095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49282F5-ED8F-BC4D-972F-B2224D00BC68}"/>
                  </a:ext>
                </a:extLst>
              </p:cNvPr>
              <p:cNvSpPr txBox="1"/>
              <p:nvPr/>
            </p:nvSpPr>
            <p:spPr>
              <a:xfrm>
                <a:off x="2136707" y="1637932"/>
                <a:ext cx="450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7" name="文本框 16">
                <a:extLst>
                  <a:ext uri="{FF2B5EF4-FFF2-40B4-BE49-F238E27FC236}">
                    <a16:creationId xmlns:a16="http://schemas.microsoft.com/office/drawing/2014/main" id="{749282F5-ED8F-BC4D-972F-B2224D00BC68}"/>
                  </a:ext>
                </a:extLst>
              </p:cNvPr>
              <p:cNvSpPr txBox="1">
                <a:spLocks noRot="1" noChangeAspect="1" noMove="1" noResize="1" noEditPoints="1" noAdjustHandles="1" noChangeArrowheads="1" noChangeShapeType="1" noTextEdit="1"/>
              </p:cNvSpPr>
              <p:nvPr/>
            </p:nvSpPr>
            <p:spPr>
              <a:xfrm>
                <a:off x="2136707" y="1637932"/>
                <a:ext cx="450957"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67D0F16-CC25-684F-93BC-DFBF0DAF74AC}"/>
                  </a:ext>
                </a:extLst>
              </p:cNvPr>
              <p:cNvSpPr txBox="1"/>
              <p:nvPr/>
            </p:nvSpPr>
            <p:spPr>
              <a:xfrm>
                <a:off x="2136707" y="2685337"/>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8" name="文本框 17">
                <a:extLst>
                  <a:ext uri="{FF2B5EF4-FFF2-40B4-BE49-F238E27FC236}">
                    <a16:creationId xmlns:a16="http://schemas.microsoft.com/office/drawing/2014/main" id="{867D0F16-CC25-684F-93BC-DFBF0DAF74AC}"/>
                  </a:ext>
                </a:extLst>
              </p:cNvPr>
              <p:cNvSpPr txBox="1">
                <a:spLocks noRot="1" noChangeAspect="1" noMove="1" noResize="1" noEditPoints="1" noAdjustHandles="1" noChangeArrowheads="1" noChangeShapeType="1" noTextEdit="1"/>
              </p:cNvSpPr>
              <p:nvPr/>
            </p:nvSpPr>
            <p:spPr>
              <a:xfrm>
                <a:off x="2136707" y="2685337"/>
                <a:ext cx="477438"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EDC0F9-02B5-264F-A361-284CA823D33A}"/>
                  </a:ext>
                </a:extLst>
              </p:cNvPr>
              <p:cNvSpPr txBox="1"/>
              <p:nvPr/>
            </p:nvSpPr>
            <p:spPr>
              <a:xfrm>
                <a:off x="3740349" y="1637932"/>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9" name="文本框 18">
                <a:extLst>
                  <a:ext uri="{FF2B5EF4-FFF2-40B4-BE49-F238E27FC236}">
                    <a16:creationId xmlns:a16="http://schemas.microsoft.com/office/drawing/2014/main" id="{1AEDC0F9-02B5-264F-A361-284CA823D33A}"/>
                  </a:ext>
                </a:extLst>
              </p:cNvPr>
              <p:cNvSpPr txBox="1">
                <a:spLocks noRot="1" noChangeAspect="1" noMove="1" noResize="1" noEditPoints="1" noAdjustHandles="1" noChangeArrowheads="1" noChangeShapeType="1" noTextEdit="1"/>
              </p:cNvSpPr>
              <p:nvPr/>
            </p:nvSpPr>
            <p:spPr>
              <a:xfrm>
                <a:off x="3740349" y="1637932"/>
                <a:ext cx="477438"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0BA99F9-DA26-924F-A330-695530131CC9}"/>
                  </a:ext>
                </a:extLst>
              </p:cNvPr>
              <p:cNvSpPr txBox="1"/>
              <p:nvPr/>
            </p:nvSpPr>
            <p:spPr>
              <a:xfrm>
                <a:off x="3732119" y="2709664"/>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20" name="文本框 19">
                <a:extLst>
                  <a:ext uri="{FF2B5EF4-FFF2-40B4-BE49-F238E27FC236}">
                    <a16:creationId xmlns:a16="http://schemas.microsoft.com/office/drawing/2014/main" id="{50BA99F9-DA26-924F-A330-695530131CC9}"/>
                  </a:ext>
                </a:extLst>
              </p:cNvPr>
              <p:cNvSpPr txBox="1">
                <a:spLocks noRot="1" noChangeAspect="1" noMove="1" noResize="1" noEditPoints="1" noAdjustHandles="1" noChangeArrowheads="1" noChangeShapeType="1" noTextEdit="1"/>
              </p:cNvSpPr>
              <p:nvPr/>
            </p:nvSpPr>
            <p:spPr>
              <a:xfrm>
                <a:off x="3732119" y="2709664"/>
                <a:ext cx="456279"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4D16E31-B36A-8E44-90DF-3DA553ABC99B}"/>
                  </a:ext>
                </a:extLst>
              </p:cNvPr>
              <p:cNvSpPr txBox="1"/>
              <p:nvPr/>
            </p:nvSpPr>
            <p:spPr>
              <a:xfrm>
                <a:off x="5370472" y="1637932"/>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21" name="文本框 20">
                <a:extLst>
                  <a:ext uri="{FF2B5EF4-FFF2-40B4-BE49-F238E27FC236}">
                    <a16:creationId xmlns:a16="http://schemas.microsoft.com/office/drawing/2014/main" id="{54D16E31-B36A-8E44-90DF-3DA553ABC99B}"/>
                  </a:ext>
                </a:extLst>
              </p:cNvPr>
              <p:cNvSpPr txBox="1">
                <a:spLocks noRot="1" noChangeAspect="1" noMove="1" noResize="1" noEditPoints="1" noAdjustHandles="1" noChangeArrowheads="1" noChangeShapeType="1" noTextEdit="1"/>
              </p:cNvSpPr>
              <p:nvPr/>
            </p:nvSpPr>
            <p:spPr>
              <a:xfrm>
                <a:off x="5370472" y="1637932"/>
                <a:ext cx="456279"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3C2CF69-15FE-BC43-9097-3322260EB7FF}"/>
                  </a:ext>
                </a:extLst>
              </p:cNvPr>
              <p:cNvSpPr txBox="1"/>
              <p:nvPr/>
            </p:nvSpPr>
            <p:spPr>
              <a:xfrm>
                <a:off x="5370472" y="2709664"/>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22" name="文本框 21">
                <a:extLst>
                  <a:ext uri="{FF2B5EF4-FFF2-40B4-BE49-F238E27FC236}">
                    <a16:creationId xmlns:a16="http://schemas.microsoft.com/office/drawing/2014/main" id="{B3C2CF69-15FE-BC43-9097-3322260EB7FF}"/>
                  </a:ext>
                </a:extLst>
              </p:cNvPr>
              <p:cNvSpPr txBox="1">
                <a:spLocks noRot="1" noChangeAspect="1" noMove="1" noResize="1" noEditPoints="1" noAdjustHandles="1" noChangeArrowheads="1" noChangeShapeType="1" noTextEdit="1"/>
              </p:cNvSpPr>
              <p:nvPr/>
            </p:nvSpPr>
            <p:spPr>
              <a:xfrm>
                <a:off x="5370472" y="2709664"/>
                <a:ext cx="48276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9A7725A-89E3-2E41-9559-C2ACF1B07308}"/>
                  </a:ext>
                </a:extLst>
              </p:cNvPr>
              <p:cNvSpPr txBox="1"/>
              <p:nvPr/>
            </p:nvSpPr>
            <p:spPr>
              <a:xfrm>
                <a:off x="6984692" y="2685337"/>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23" name="文本框 22">
                <a:extLst>
                  <a:ext uri="{FF2B5EF4-FFF2-40B4-BE49-F238E27FC236}">
                    <a16:creationId xmlns:a16="http://schemas.microsoft.com/office/drawing/2014/main" id="{59A7725A-89E3-2E41-9559-C2ACF1B07308}"/>
                  </a:ext>
                </a:extLst>
              </p:cNvPr>
              <p:cNvSpPr txBox="1">
                <a:spLocks noRot="1" noChangeAspect="1" noMove="1" noResize="1" noEditPoints="1" noAdjustHandles="1" noChangeArrowheads="1" noChangeShapeType="1" noTextEdit="1"/>
              </p:cNvSpPr>
              <p:nvPr/>
            </p:nvSpPr>
            <p:spPr>
              <a:xfrm>
                <a:off x="6984692" y="2685337"/>
                <a:ext cx="456279"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78E708D-29AE-2448-9BE0-9B0958A43FBD}"/>
                  </a:ext>
                </a:extLst>
              </p:cNvPr>
              <p:cNvSpPr txBox="1"/>
              <p:nvPr/>
            </p:nvSpPr>
            <p:spPr>
              <a:xfrm>
                <a:off x="6971451" y="1637932"/>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24" name="文本框 23">
                <a:extLst>
                  <a:ext uri="{FF2B5EF4-FFF2-40B4-BE49-F238E27FC236}">
                    <a16:creationId xmlns:a16="http://schemas.microsoft.com/office/drawing/2014/main" id="{078E708D-29AE-2448-9BE0-9B0958A43FBD}"/>
                  </a:ext>
                </a:extLst>
              </p:cNvPr>
              <p:cNvSpPr txBox="1">
                <a:spLocks noRot="1" noChangeAspect="1" noMove="1" noResize="1" noEditPoints="1" noAdjustHandles="1" noChangeArrowheads="1" noChangeShapeType="1" noTextEdit="1"/>
              </p:cNvSpPr>
              <p:nvPr/>
            </p:nvSpPr>
            <p:spPr>
              <a:xfrm>
                <a:off x="6971451" y="1637932"/>
                <a:ext cx="482760" cy="369332"/>
              </a:xfrm>
              <a:prstGeom prst="rect">
                <a:avLst/>
              </a:prstGeom>
              <a:blipFill>
                <a:blip r:embed="rId13"/>
                <a:stretch>
                  <a:fillRect/>
                </a:stretch>
              </a:blipFill>
            </p:spPr>
            <p:txBody>
              <a:bodyPr/>
              <a:lstStyle/>
              <a:p>
                <a:r>
                  <a:rPr lang="zh-CN" altLang="en-US">
                    <a:noFill/>
                  </a:rPr>
                  <a:t> </a:t>
                </a:r>
              </a:p>
            </p:txBody>
          </p:sp>
        </mc:Fallback>
      </mc:AlternateContent>
      <p:cxnSp>
        <p:nvCxnSpPr>
          <p:cNvPr id="26" name="直线箭头连接符 25">
            <a:extLst>
              <a:ext uri="{FF2B5EF4-FFF2-40B4-BE49-F238E27FC236}">
                <a16:creationId xmlns:a16="http://schemas.microsoft.com/office/drawing/2014/main" id="{9CC4CB7E-4A08-8242-B2AE-B1EC4D03CFE5}"/>
              </a:ext>
            </a:extLst>
          </p:cNvPr>
          <p:cNvCxnSpPr>
            <a:stCxn id="16" idx="0"/>
          </p:cNvCxnSpPr>
          <p:nvPr/>
        </p:nvCxnSpPr>
        <p:spPr>
          <a:xfrm flipH="1">
            <a:off x="745303" y="2685337"/>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D528B942-4102-6F40-AC72-D573AD8ED33D}"/>
              </a:ext>
            </a:extLst>
          </p:cNvPr>
          <p:cNvCxnSpPr/>
          <p:nvPr/>
        </p:nvCxnSpPr>
        <p:spPr>
          <a:xfrm flipH="1">
            <a:off x="2375426" y="2684068"/>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85A3D25-D08D-9743-A8A1-43E7A615AE8C}"/>
              </a:ext>
            </a:extLst>
          </p:cNvPr>
          <p:cNvCxnSpPr/>
          <p:nvPr/>
        </p:nvCxnSpPr>
        <p:spPr>
          <a:xfrm flipH="1">
            <a:off x="3972325" y="2684068"/>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211FD547-C763-0249-91BC-DF0B7E5C8E19}"/>
              </a:ext>
            </a:extLst>
          </p:cNvPr>
          <p:cNvCxnSpPr/>
          <p:nvPr/>
        </p:nvCxnSpPr>
        <p:spPr>
          <a:xfrm flipH="1">
            <a:off x="5583554" y="2684068"/>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A51405B-77BA-DB48-A3F1-BCDE1666D669}"/>
              </a:ext>
            </a:extLst>
          </p:cNvPr>
          <p:cNvCxnSpPr/>
          <p:nvPr/>
        </p:nvCxnSpPr>
        <p:spPr>
          <a:xfrm flipH="1">
            <a:off x="7209992" y="2682799"/>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0EA968D8-2840-0941-927A-D8DAD82C8AEE}"/>
              </a:ext>
            </a:extLst>
          </p:cNvPr>
          <p:cNvCxnSpPr/>
          <p:nvPr/>
        </p:nvCxnSpPr>
        <p:spPr>
          <a:xfrm flipH="1">
            <a:off x="2341559" y="1938999"/>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59BF0D90-9FED-8C47-9E96-5A0B7640EAA6}"/>
              </a:ext>
            </a:extLst>
          </p:cNvPr>
          <p:cNvCxnSpPr/>
          <p:nvPr/>
        </p:nvCxnSpPr>
        <p:spPr>
          <a:xfrm flipH="1">
            <a:off x="3938458" y="1938999"/>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8BC47290-124C-664C-B78E-3905B8834F4F}"/>
              </a:ext>
            </a:extLst>
          </p:cNvPr>
          <p:cNvCxnSpPr/>
          <p:nvPr/>
        </p:nvCxnSpPr>
        <p:spPr>
          <a:xfrm flipH="1">
            <a:off x="5549687" y="1938999"/>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4DBCBCD9-48A9-6A43-AE76-DFD42F1239EB}"/>
              </a:ext>
            </a:extLst>
          </p:cNvPr>
          <p:cNvCxnSpPr/>
          <p:nvPr/>
        </p:nvCxnSpPr>
        <p:spPr>
          <a:xfrm flipH="1">
            <a:off x="7176125" y="1937730"/>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64582B21-C09F-BA41-832C-20441B9E5880}"/>
              </a:ext>
            </a:extLst>
          </p:cNvPr>
          <p:cNvCxnSpPr>
            <a:stCxn id="16" idx="3"/>
            <a:endCxn id="17" idx="1"/>
          </p:cNvCxnSpPr>
          <p:nvPr/>
        </p:nvCxnSpPr>
        <p:spPr>
          <a:xfrm flipV="1">
            <a:off x="970782" y="1822598"/>
            <a:ext cx="1165925" cy="1047405"/>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曲线连接符 36">
            <a:extLst>
              <a:ext uri="{FF2B5EF4-FFF2-40B4-BE49-F238E27FC236}">
                <a16:creationId xmlns:a16="http://schemas.microsoft.com/office/drawing/2014/main" id="{2B0A82D1-4601-224A-B373-62531262496C}"/>
              </a:ext>
            </a:extLst>
          </p:cNvPr>
          <p:cNvCxnSpPr>
            <a:cxnSpLocks/>
            <a:stCxn id="18" idx="3"/>
            <a:endCxn id="19" idx="1"/>
          </p:cNvCxnSpPr>
          <p:nvPr/>
        </p:nvCxnSpPr>
        <p:spPr>
          <a:xfrm flipV="1">
            <a:off x="2614145" y="1822598"/>
            <a:ext cx="1126204" cy="1047405"/>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9">
            <a:extLst>
              <a:ext uri="{FF2B5EF4-FFF2-40B4-BE49-F238E27FC236}">
                <a16:creationId xmlns:a16="http://schemas.microsoft.com/office/drawing/2014/main" id="{2FB53782-3E94-3449-AC21-D179F1676FFA}"/>
              </a:ext>
            </a:extLst>
          </p:cNvPr>
          <p:cNvCxnSpPr>
            <a:cxnSpLocks/>
            <a:stCxn id="20" idx="3"/>
            <a:endCxn id="21" idx="1"/>
          </p:cNvCxnSpPr>
          <p:nvPr/>
        </p:nvCxnSpPr>
        <p:spPr>
          <a:xfrm flipV="1">
            <a:off x="4188398" y="1822598"/>
            <a:ext cx="1182074" cy="1071732"/>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曲线连接符 42">
            <a:extLst>
              <a:ext uri="{FF2B5EF4-FFF2-40B4-BE49-F238E27FC236}">
                <a16:creationId xmlns:a16="http://schemas.microsoft.com/office/drawing/2014/main" id="{F377099E-109B-4941-ACA5-5E35898CDABE}"/>
              </a:ext>
            </a:extLst>
          </p:cNvPr>
          <p:cNvCxnSpPr>
            <a:cxnSpLocks/>
            <a:stCxn id="22" idx="3"/>
            <a:endCxn id="24" idx="1"/>
          </p:cNvCxnSpPr>
          <p:nvPr/>
        </p:nvCxnSpPr>
        <p:spPr>
          <a:xfrm flipV="1">
            <a:off x="5853232" y="1822598"/>
            <a:ext cx="1118219" cy="1071732"/>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B13BC621-B5DA-B148-85BE-FB598BE73252}"/>
              </a:ext>
            </a:extLst>
          </p:cNvPr>
          <p:cNvSpPr/>
          <p:nvPr/>
        </p:nvSpPr>
        <p:spPr>
          <a:xfrm>
            <a:off x="4370815" y="3365692"/>
            <a:ext cx="945931" cy="546538"/>
          </a:xfrm>
          <a:prstGeom prst="rect">
            <a:avLst/>
          </a:prstGeom>
          <a:solidFill>
            <a:srgbClr val="629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奖励</a:t>
            </a:r>
          </a:p>
        </p:txBody>
      </p:sp>
      <p:cxnSp>
        <p:nvCxnSpPr>
          <p:cNvPr id="48" name="直线箭头连接符 47">
            <a:extLst>
              <a:ext uri="{FF2B5EF4-FFF2-40B4-BE49-F238E27FC236}">
                <a16:creationId xmlns:a16="http://schemas.microsoft.com/office/drawing/2014/main" id="{D740A51A-64EC-5947-85F8-BC17FC8A980E}"/>
              </a:ext>
            </a:extLst>
          </p:cNvPr>
          <p:cNvCxnSpPr>
            <a:stCxn id="16" idx="2"/>
            <a:endCxn id="15" idx="0"/>
          </p:cNvCxnSpPr>
          <p:nvPr/>
        </p:nvCxnSpPr>
        <p:spPr>
          <a:xfrm>
            <a:off x="745304" y="3054669"/>
            <a:ext cx="808440" cy="311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419BCF13-E1F7-F24E-AF6A-A5F5DFCD274C}"/>
              </a:ext>
            </a:extLst>
          </p:cNvPr>
          <p:cNvCxnSpPr>
            <a:cxnSpLocks/>
            <a:stCxn id="18" idx="2"/>
            <a:endCxn id="15" idx="0"/>
          </p:cNvCxnSpPr>
          <p:nvPr/>
        </p:nvCxnSpPr>
        <p:spPr>
          <a:xfrm flipH="1">
            <a:off x="1553744" y="3054669"/>
            <a:ext cx="821682" cy="311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37DC83B5-A311-5341-ACC4-CEDD07B6E3AB}"/>
              </a:ext>
            </a:extLst>
          </p:cNvPr>
          <p:cNvCxnSpPr>
            <a:cxnSpLocks/>
            <a:stCxn id="20" idx="2"/>
            <a:endCxn id="46" idx="0"/>
          </p:cNvCxnSpPr>
          <p:nvPr/>
        </p:nvCxnSpPr>
        <p:spPr>
          <a:xfrm>
            <a:off x="3960259" y="3078996"/>
            <a:ext cx="883522"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AF9B7020-B73B-094B-AEED-3E38BF6DCF5B}"/>
              </a:ext>
            </a:extLst>
          </p:cNvPr>
          <p:cNvCxnSpPr>
            <a:cxnSpLocks/>
            <a:stCxn id="22" idx="2"/>
            <a:endCxn id="46" idx="0"/>
          </p:cNvCxnSpPr>
          <p:nvPr/>
        </p:nvCxnSpPr>
        <p:spPr>
          <a:xfrm flipH="1">
            <a:off x="4843781" y="3078996"/>
            <a:ext cx="768071"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C4A6F79-FF62-3C45-85E0-1DB5A608637C}"/>
                  </a:ext>
                </a:extLst>
              </p:cNvPr>
              <p:cNvSpPr txBox="1"/>
              <p:nvPr/>
            </p:nvSpPr>
            <p:spPr>
              <a:xfrm>
                <a:off x="1334143" y="3855236"/>
                <a:ext cx="432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58" name="文本框 57">
                <a:extLst>
                  <a:ext uri="{FF2B5EF4-FFF2-40B4-BE49-F238E27FC236}">
                    <a16:creationId xmlns:a16="http://schemas.microsoft.com/office/drawing/2014/main" id="{0C4A6F79-FF62-3C45-85E0-1DB5A608637C}"/>
                  </a:ext>
                </a:extLst>
              </p:cNvPr>
              <p:cNvSpPr txBox="1">
                <a:spLocks noRot="1" noChangeAspect="1" noMove="1" noResize="1" noEditPoints="1" noAdjustHandles="1" noChangeArrowheads="1" noChangeShapeType="1" noTextEdit="1"/>
              </p:cNvSpPr>
              <p:nvPr/>
            </p:nvSpPr>
            <p:spPr>
              <a:xfrm>
                <a:off x="1334143" y="3855236"/>
                <a:ext cx="432811"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E92C62A-273A-DE45-9488-550626DE7364}"/>
                  </a:ext>
                </a:extLst>
              </p:cNvPr>
              <p:cNvSpPr txBox="1"/>
              <p:nvPr/>
            </p:nvSpPr>
            <p:spPr>
              <a:xfrm>
                <a:off x="4627375" y="3849579"/>
                <a:ext cx="438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59" name="文本框 58">
                <a:extLst>
                  <a:ext uri="{FF2B5EF4-FFF2-40B4-BE49-F238E27FC236}">
                    <a16:creationId xmlns:a16="http://schemas.microsoft.com/office/drawing/2014/main" id="{EE92C62A-273A-DE45-9488-550626DE7364}"/>
                  </a:ext>
                </a:extLst>
              </p:cNvPr>
              <p:cNvSpPr txBox="1">
                <a:spLocks noRot="1" noChangeAspect="1" noMove="1" noResize="1" noEditPoints="1" noAdjustHandles="1" noChangeArrowheads="1" noChangeShapeType="1" noTextEdit="1"/>
              </p:cNvSpPr>
              <p:nvPr/>
            </p:nvSpPr>
            <p:spPr>
              <a:xfrm>
                <a:off x="4627375" y="3849579"/>
                <a:ext cx="438132" cy="369332"/>
              </a:xfrm>
              <a:prstGeom prst="rect">
                <a:avLst/>
              </a:prstGeom>
              <a:blipFill>
                <a:blip r:embed="rId15"/>
                <a:stretch>
                  <a:fillRect/>
                </a:stretch>
              </a:blipFill>
            </p:spPr>
            <p:txBody>
              <a:bodyPr/>
              <a:lstStyle/>
              <a:p>
                <a:r>
                  <a:rPr lang="zh-CN" altLang="en-US">
                    <a:noFill/>
                  </a:rPr>
                  <a:t> </a:t>
                </a:r>
              </a:p>
            </p:txBody>
          </p:sp>
        </mc:Fallback>
      </mc:AlternateContent>
      <p:cxnSp>
        <p:nvCxnSpPr>
          <p:cNvPr id="61" name="直线连接符 60">
            <a:extLst>
              <a:ext uri="{FF2B5EF4-FFF2-40B4-BE49-F238E27FC236}">
                <a16:creationId xmlns:a16="http://schemas.microsoft.com/office/drawing/2014/main" id="{837D020B-2AA6-A14F-B6C9-3A49CF3C251F}"/>
              </a:ext>
            </a:extLst>
          </p:cNvPr>
          <p:cNvCxnSpPr>
            <a:cxnSpLocks/>
          </p:cNvCxnSpPr>
          <p:nvPr/>
        </p:nvCxnSpPr>
        <p:spPr>
          <a:xfrm>
            <a:off x="1550548" y="4512751"/>
            <a:ext cx="5659444" cy="7235"/>
          </a:xfrm>
          <a:prstGeom prst="line">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1B54EE80-5BDA-EE49-9093-186559BCB5C6}"/>
              </a:ext>
            </a:extLst>
          </p:cNvPr>
          <p:cNvCxnSpPr>
            <a:stCxn id="58" idx="2"/>
          </p:cNvCxnSpPr>
          <p:nvPr/>
        </p:nvCxnSpPr>
        <p:spPr>
          <a:xfrm flipH="1">
            <a:off x="1550548" y="4224568"/>
            <a:ext cx="1" cy="288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99A1B1ED-0B9F-E747-B49D-A436407FA754}"/>
              </a:ext>
            </a:extLst>
          </p:cNvPr>
          <p:cNvCxnSpPr/>
          <p:nvPr/>
        </p:nvCxnSpPr>
        <p:spPr>
          <a:xfrm flipH="1">
            <a:off x="4843780" y="4231803"/>
            <a:ext cx="1" cy="288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B29C37A0-9EEC-624E-815B-02AC6238699A}"/>
                  </a:ext>
                </a:extLst>
              </p:cNvPr>
              <p:cNvSpPr txBox="1"/>
              <p:nvPr/>
            </p:nvSpPr>
            <p:spPr>
              <a:xfrm>
                <a:off x="7342283" y="4068263"/>
                <a:ext cx="1520929"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𝑅</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𝑡</m:t>
                              </m:r>
                            </m:sub>
                          </m:sSub>
                        </m:e>
                      </m:nary>
                    </m:oMath>
                  </m:oMathPara>
                </a14:m>
                <a:endParaRPr kumimoji="1" lang="zh-CN" altLang="en-US" dirty="0"/>
              </a:p>
            </p:txBody>
          </p:sp>
        </mc:Choice>
        <mc:Fallback xmlns="">
          <p:sp>
            <p:nvSpPr>
              <p:cNvPr id="68" name="文本框 67">
                <a:extLst>
                  <a:ext uri="{FF2B5EF4-FFF2-40B4-BE49-F238E27FC236}">
                    <a16:creationId xmlns:a16="http://schemas.microsoft.com/office/drawing/2014/main" id="{B29C37A0-9EEC-624E-815B-02AC6238699A}"/>
                  </a:ext>
                </a:extLst>
              </p:cNvPr>
              <p:cNvSpPr txBox="1">
                <a:spLocks noRot="1" noChangeAspect="1" noMove="1" noResize="1" noEditPoints="1" noAdjustHandles="1" noChangeArrowheads="1" noChangeShapeType="1" noTextEdit="1"/>
              </p:cNvSpPr>
              <p:nvPr/>
            </p:nvSpPr>
            <p:spPr>
              <a:xfrm>
                <a:off x="7342283" y="4068263"/>
                <a:ext cx="1520929" cy="871201"/>
              </a:xfrm>
              <a:prstGeom prst="rect">
                <a:avLst/>
              </a:prstGeom>
              <a:blipFill>
                <a:blip r:embed="rId16"/>
                <a:stretch>
                  <a:fillRect t="-97059" r="-15833" b="-15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E5E421A7-8B17-E147-858A-7464C38EA3BF}"/>
                  </a:ext>
                </a:extLst>
              </p:cNvPr>
              <p:cNvSpPr txBox="1"/>
              <p:nvPr/>
            </p:nvSpPr>
            <p:spPr>
              <a:xfrm>
                <a:off x="81970" y="4991612"/>
                <a:ext cx="3968202"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𝜙</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b="0" i="1" smtClean="0">
                              <a:latin typeface="Cambria Math" panose="02040503050406030204" pitchFamily="18" charset="0"/>
                              <a:ea typeface="Cambria Math" panose="02040503050406030204" pitchFamily="18" charset="0"/>
                            </a:rPr>
                            <m:t>𝜏</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𝑝</m:t>
                              </m:r>
                            </m:e>
                            <m:sub>
                              <m:r>
                                <a:rPr kumimoji="1" lang="en-US" altLang="zh-CN" b="0" i="1" smtClean="0">
                                  <a:latin typeface="Cambria Math" panose="02040503050406030204" pitchFamily="18" charset="0"/>
                                  <a:ea typeface="Cambria Math" panose="02040503050406030204" pitchFamily="18" charset="0"/>
                                </a:rPr>
                                <m:t>𝜙</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sub>
                      </m:sSub>
                      <m:r>
                        <a:rPr kumimoji="1" lang="en-US" altLang="zh-CN" b="0" i="1" smtClean="0">
                          <a:latin typeface="Cambria Math" panose="02040503050406030204" pitchFamily="18" charset="0"/>
                        </a:rPr>
                        <m:t>[</m:t>
                      </m:r>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r>
                        <a:rPr kumimoji="1" lang="en-US" altLang="zh-CN" b="0" i="1" smtClean="0">
                          <a:latin typeface="Cambria Math" panose="02040503050406030204" pitchFamily="18" charset="0"/>
                        </a:rPr>
                        <m:t>]</m:t>
                      </m:r>
                      <m:r>
                        <a:rPr kumimoji="1" lang="en-US" altLang="zh-CN" i="1">
                          <a:latin typeface="Cambria Math" panose="02040503050406030204" pitchFamily="18" charset="0"/>
                        </a:rPr>
                        <m:t>=</m:t>
                      </m:r>
                      <m:nary>
                        <m:naryPr>
                          <m:chr m:val="∑"/>
                          <m:supHide m:val="on"/>
                          <m:ctrlPr>
                            <a:rPr kumimoji="1" lang="en-US" altLang="zh-CN" i="1">
                              <a:latin typeface="Cambria Math" panose="02040503050406030204" pitchFamily="18" charset="0"/>
                            </a:rPr>
                          </m:ctrlPr>
                        </m:naryPr>
                        <m:sub>
                          <m:r>
                            <m:rPr>
                              <m:brk m:alnAt="7"/>
                            </m:rPr>
                            <a:rPr kumimoji="1" lang="en-US" altLang="zh-CN" i="1">
                              <a:latin typeface="Cambria Math" panose="02040503050406030204" pitchFamily="18" charset="0"/>
                              <a:ea typeface="Cambria Math" panose="02040503050406030204" pitchFamily="18" charset="0"/>
                            </a:rPr>
                            <m:t>𝜏</m:t>
                          </m:r>
                        </m:sub>
                        <m:sup/>
                        <m:e>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i="1" smtClean="0">
                                  <a:latin typeface="Cambria Math" panose="02040503050406030204" pitchFamily="18" charset="0"/>
                                  <a:ea typeface="Cambria Math" panose="02040503050406030204" pitchFamily="18" charset="0"/>
                                </a:rPr>
                                <m:t>𝜙</m:t>
                              </m:r>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e>
                      </m:nary>
                    </m:oMath>
                  </m:oMathPara>
                </a14:m>
                <a:endParaRPr kumimoji="1" lang="zh-CN" altLang="en-US" dirty="0"/>
              </a:p>
            </p:txBody>
          </p:sp>
        </mc:Choice>
        <mc:Fallback xmlns="">
          <p:sp>
            <p:nvSpPr>
              <p:cNvPr id="69" name="文本框 68">
                <a:extLst>
                  <a:ext uri="{FF2B5EF4-FFF2-40B4-BE49-F238E27FC236}">
                    <a16:creationId xmlns:a16="http://schemas.microsoft.com/office/drawing/2014/main" id="{E5E421A7-8B17-E147-858A-7464C38EA3BF}"/>
                  </a:ext>
                </a:extLst>
              </p:cNvPr>
              <p:cNvSpPr txBox="1">
                <a:spLocks noRot="1" noChangeAspect="1" noMove="1" noResize="1" noEditPoints="1" noAdjustHandles="1" noChangeArrowheads="1" noChangeShapeType="1" noTextEdit="1"/>
              </p:cNvSpPr>
              <p:nvPr/>
            </p:nvSpPr>
            <p:spPr>
              <a:xfrm>
                <a:off x="81970" y="4991612"/>
                <a:ext cx="3968202" cy="764505"/>
              </a:xfrm>
              <a:prstGeom prst="rect">
                <a:avLst/>
              </a:prstGeom>
              <a:blipFill>
                <a:blip r:embed="rId17"/>
                <a:stretch>
                  <a:fillRect t="-125000" b="-171667"/>
                </a:stretch>
              </a:blipFill>
            </p:spPr>
            <p:txBody>
              <a:bodyPr/>
              <a:lstStyle/>
              <a:p>
                <a:r>
                  <a:rPr lang="zh-CN" altLang="en-US">
                    <a:noFill/>
                  </a:rPr>
                  <a:t> </a:t>
                </a:r>
              </a:p>
            </p:txBody>
          </p:sp>
        </mc:Fallback>
      </mc:AlternateContent>
      <p:sp>
        <p:nvSpPr>
          <p:cNvPr id="70" name="文本框 69">
            <a:extLst>
              <a:ext uri="{FF2B5EF4-FFF2-40B4-BE49-F238E27FC236}">
                <a16:creationId xmlns:a16="http://schemas.microsoft.com/office/drawing/2014/main" id="{5D49B0DD-4C95-5B4C-B501-EF35B7D140C3}"/>
              </a:ext>
            </a:extLst>
          </p:cNvPr>
          <p:cNvSpPr txBox="1"/>
          <p:nvPr/>
        </p:nvSpPr>
        <p:spPr>
          <a:xfrm>
            <a:off x="7244574" y="3732514"/>
            <a:ext cx="1800493" cy="369332"/>
          </a:xfrm>
          <a:prstGeom prst="rect">
            <a:avLst/>
          </a:prstGeom>
          <a:noFill/>
        </p:spPr>
        <p:txBody>
          <a:bodyPr wrap="none" rtlCol="0">
            <a:spAutoFit/>
          </a:bodyPr>
          <a:lstStyle/>
          <a:p>
            <a:r>
              <a:rPr kumimoji="1" lang="zh-CN" altLang="en-US" dirty="0"/>
              <a:t>单轮交互的奖励</a:t>
            </a:r>
          </a:p>
        </p:txBody>
      </p:sp>
      <p:sp>
        <p:nvSpPr>
          <p:cNvPr id="71" name="文本框 70">
            <a:extLst>
              <a:ext uri="{FF2B5EF4-FFF2-40B4-BE49-F238E27FC236}">
                <a16:creationId xmlns:a16="http://schemas.microsoft.com/office/drawing/2014/main" id="{EAEC66A7-DEA3-AE44-9F26-652A9B925D39}"/>
              </a:ext>
            </a:extLst>
          </p:cNvPr>
          <p:cNvSpPr txBox="1"/>
          <p:nvPr/>
        </p:nvSpPr>
        <p:spPr>
          <a:xfrm>
            <a:off x="247321" y="6098906"/>
            <a:ext cx="4305987" cy="369332"/>
          </a:xfrm>
          <a:prstGeom prst="rect">
            <a:avLst/>
          </a:prstGeom>
          <a:noFill/>
        </p:spPr>
        <p:txBody>
          <a:bodyPr wrap="none" rtlCol="0">
            <a:spAutoFit/>
          </a:bodyPr>
          <a:lstStyle/>
          <a:p>
            <a:r>
              <a:rPr kumimoji="1" lang="zh-CN" altLang="en-US" dirty="0"/>
              <a:t>智能体与环境交互的奖励期望</a:t>
            </a:r>
            <a:r>
              <a:rPr kumimoji="1" lang="en-US" altLang="zh-CN" dirty="0"/>
              <a:t> (</a:t>
            </a:r>
            <a:r>
              <a:rPr kumimoji="1" lang="zh-CN" altLang="en-US" dirty="0"/>
              <a:t>目标函数</a:t>
            </a:r>
            <a:r>
              <a:rPr kumimoji="1" lang="en-US" altLang="zh-CN" dirty="0"/>
              <a:t>)</a:t>
            </a:r>
            <a:endParaRPr kumimoji="1" lang="zh-CN" altLang="en-US" dirty="0"/>
          </a:p>
        </p:txBody>
      </p:sp>
      <p:sp>
        <p:nvSpPr>
          <p:cNvPr id="72" name="文本框 71">
            <a:extLst>
              <a:ext uri="{FF2B5EF4-FFF2-40B4-BE49-F238E27FC236}">
                <a16:creationId xmlns:a16="http://schemas.microsoft.com/office/drawing/2014/main" id="{35826289-5FEA-A346-875D-C2F6A5FBA52D}"/>
              </a:ext>
            </a:extLst>
          </p:cNvPr>
          <p:cNvSpPr txBox="1"/>
          <p:nvPr/>
        </p:nvSpPr>
        <p:spPr>
          <a:xfrm>
            <a:off x="-5750" y="3194328"/>
            <a:ext cx="902811" cy="523220"/>
          </a:xfrm>
          <a:prstGeom prst="rect">
            <a:avLst/>
          </a:prstGeom>
          <a:noFill/>
        </p:spPr>
        <p:txBody>
          <a:bodyPr wrap="none" rtlCol="0">
            <a:spAutoFit/>
          </a:bodyPr>
          <a:lstStyle/>
          <a:p>
            <a:r>
              <a:rPr kumimoji="1" lang="zh-CN" altLang="en-US" sz="1400" dirty="0"/>
              <a:t>你在哪儿</a:t>
            </a:r>
            <a:endParaRPr kumimoji="1" lang="en-US" altLang="zh-CN" sz="1400" dirty="0"/>
          </a:p>
          <a:p>
            <a:r>
              <a:rPr kumimoji="1" lang="zh-CN" altLang="en-US" sz="1400" dirty="0"/>
              <a:t>上班？</a:t>
            </a:r>
          </a:p>
        </p:txBody>
      </p:sp>
      <p:sp>
        <p:nvSpPr>
          <p:cNvPr id="73" name="文本框 72">
            <a:extLst>
              <a:ext uri="{FF2B5EF4-FFF2-40B4-BE49-F238E27FC236}">
                <a16:creationId xmlns:a16="http://schemas.microsoft.com/office/drawing/2014/main" id="{7BF4FBF2-086A-CF49-AAD7-5621358DF2DA}"/>
              </a:ext>
            </a:extLst>
          </p:cNvPr>
          <p:cNvSpPr txBox="1"/>
          <p:nvPr/>
        </p:nvSpPr>
        <p:spPr>
          <a:xfrm>
            <a:off x="2294994" y="3188775"/>
            <a:ext cx="364202" cy="307777"/>
          </a:xfrm>
          <a:prstGeom prst="rect">
            <a:avLst/>
          </a:prstGeom>
          <a:noFill/>
        </p:spPr>
        <p:txBody>
          <a:bodyPr wrap="none" rtlCol="0">
            <a:spAutoFit/>
          </a:bodyPr>
          <a:lstStyle/>
          <a:p>
            <a:r>
              <a:rPr kumimoji="1" lang="zh-CN" altLang="en-US" sz="1400" dirty="0"/>
              <a:t>腾</a:t>
            </a:r>
          </a:p>
        </p:txBody>
      </p:sp>
      <p:sp>
        <p:nvSpPr>
          <p:cNvPr id="74" name="文本框 73">
            <a:extLst>
              <a:ext uri="{FF2B5EF4-FFF2-40B4-BE49-F238E27FC236}">
                <a16:creationId xmlns:a16="http://schemas.microsoft.com/office/drawing/2014/main" id="{113B6225-D38B-F34B-BFAE-8583DED08492}"/>
              </a:ext>
            </a:extLst>
          </p:cNvPr>
          <p:cNvSpPr txBox="1"/>
          <p:nvPr/>
        </p:nvSpPr>
        <p:spPr>
          <a:xfrm>
            <a:off x="3082996" y="3194328"/>
            <a:ext cx="902811" cy="523220"/>
          </a:xfrm>
          <a:prstGeom prst="rect">
            <a:avLst/>
          </a:prstGeom>
          <a:noFill/>
        </p:spPr>
        <p:txBody>
          <a:bodyPr wrap="none" rtlCol="0">
            <a:spAutoFit/>
          </a:bodyPr>
          <a:lstStyle/>
          <a:p>
            <a:r>
              <a:rPr kumimoji="1" lang="zh-CN" altLang="en-US" sz="1400" dirty="0"/>
              <a:t>你在哪儿</a:t>
            </a:r>
            <a:endParaRPr kumimoji="1" lang="en-US" altLang="zh-CN" sz="1400" dirty="0"/>
          </a:p>
          <a:p>
            <a:r>
              <a:rPr kumimoji="1" lang="zh-CN" altLang="en-US" sz="1400" dirty="0"/>
              <a:t>上班？腾</a:t>
            </a:r>
          </a:p>
        </p:txBody>
      </p:sp>
      <p:sp>
        <p:nvSpPr>
          <p:cNvPr id="75" name="文本框 74">
            <a:extLst>
              <a:ext uri="{FF2B5EF4-FFF2-40B4-BE49-F238E27FC236}">
                <a16:creationId xmlns:a16="http://schemas.microsoft.com/office/drawing/2014/main" id="{40F2E38A-F86B-1D4E-9437-D070E6CC03CD}"/>
              </a:ext>
            </a:extLst>
          </p:cNvPr>
          <p:cNvSpPr txBox="1"/>
          <p:nvPr/>
        </p:nvSpPr>
        <p:spPr>
          <a:xfrm>
            <a:off x="5676130" y="3188774"/>
            <a:ext cx="364202" cy="307777"/>
          </a:xfrm>
          <a:prstGeom prst="rect">
            <a:avLst/>
          </a:prstGeom>
          <a:noFill/>
        </p:spPr>
        <p:txBody>
          <a:bodyPr wrap="none" rtlCol="0">
            <a:spAutoFit/>
          </a:bodyPr>
          <a:lstStyle/>
          <a:p>
            <a:r>
              <a:rPr kumimoji="1" lang="zh-CN" altLang="en-US" sz="1400" dirty="0"/>
              <a:t>讯</a:t>
            </a:r>
          </a:p>
        </p:txBody>
      </p:sp>
      <p:cxnSp>
        <p:nvCxnSpPr>
          <p:cNvPr id="76" name="直线连接符 75">
            <a:extLst>
              <a:ext uri="{FF2B5EF4-FFF2-40B4-BE49-F238E27FC236}">
                <a16:creationId xmlns:a16="http://schemas.microsoft.com/office/drawing/2014/main" id="{A7F5C3C9-5C75-2C42-A438-91D76D705395}"/>
              </a:ext>
            </a:extLst>
          </p:cNvPr>
          <p:cNvCxnSpPr>
            <a:cxnSpLocks/>
            <a:stCxn id="16" idx="2"/>
            <a:endCxn id="72" idx="0"/>
          </p:cNvCxnSpPr>
          <p:nvPr/>
        </p:nvCxnSpPr>
        <p:spPr>
          <a:xfrm flipH="1">
            <a:off x="445656" y="3054669"/>
            <a:ext cx="299648" cy="139659"/>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15D5A845-525A-7A48-94D3-F0047413E427}"/>
              </a:ext>
            </a:extLst>
          </p:cNvPr>
          <p:cNvCxnSpPr>
            <a:cxnSpLocks/>
            <a:stCxn id="18" idx="2"/>
            <a:endCxn id="73" idx="0"/>
          </p:cNvCxnSpPr>
          <p:nvPr/>
        </p:nvCxnSpPr>
        <p:spPr>
          <a:xfrm>
            <a:off x="2375426" y="3054669"/>
            <a:ext cx="101669" cy="134106"/>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直线连接符 81">
            <a:extLst>
              <a:ext uri="{FF2B5EF4-FFF2-40B4-BE49-F238E27FC236}">
                <a16:creationId xmlns:a16="http://schemas.microsoft.com/office/drawing/2014/main" id="{B5791D0E-4A91-4640-89B7-E7DBD758A04D}"/>
              </a:ext>
            </a:extLst>
          </p:cNvPr>
          <p:cNvCxnSpPr>
            <a:cxnSpLocks/>
            <a:stCxn id="20" idx="2"/>
            <a:endCxn id="74" idx="0"/>
          </p:cNvCxnSpPr>
          <p:nvPr/>
        </p:nvCxnSpPr>
        <p:spPr>
          <a:xfrm flipH="1">
            <a:off x="3534402" y="3078996"/>
            <a:ext cx="425857" cy="115332"/>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直线连接符 84">
            <a:extLst>
              <a:ext uri="{FF2B5EF4-FFF2-40B4-BE49-F238E27FC236}">
                <a16:creationId xmlns:a16="http://schemas.microsoft.com/office/drawing/2014/main" id="{F74733EF-6601-8946-81F9-3FC8065DD8A6}"/>
              </a:ext>
            </a:extLst>
          </p:cNvPr>
          <p:cNvCxnSpPr>
            <a:cxnSpLocks/>
            <a:stCxn id="22" idx="2"/>
            <a:endCxn id="75" idx="0"/>
          </p:cNvCxnSpPr>
          <p:nvPr/>
        </p:nvCxnSpPr>
        <p:spPr>
          <a:xfrm>
            <a:off x="5611852" y="3078996"/>
            <a:ext cx="246379" cy="109778"/>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B4C67723-8F74-6A4F-9E13-19419C423424}"/>
              </a:ext>
            </a:extLst>
          </p:cNvPr>
          <p:cNvCxnSpPr>
            <a:cxnSpLocks/>
            <a:endCxn id="89" idx="2"/>
          </p:cNvCxnSpPr>
          <p:nvPr/>
        </p:nvCxnSpPr>
        <p:spPr>
          <a:xfrm flipV="1">
            <a:off x="2718505" y="1727433"/>
            <a:ext cx="434908" cy="369332"/>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57F9E500-61C4-984D-A2B2-E4C119F27F0C}"/>
              </a:ext>
            </a:extLst>
          </p:cNvPr>
          <p:cNvSpPr txBox="1"/>
          <p:nvPr/>
        </p:nvSpPr>
        <p:spPr>
          <a:xfrm>
            <a:off x="2690786" y="1419656"/>
            <a:ext cx="925253" cy="307777"/>
          </a:xfrm>
          <a:prstGeom prst="rect">
            <a:avLst/>
          </a:prstGeom>
          <a:noFill/>
        </p:spPr>
        <p:txBody>
          <a:bodyPr wrap="none" rtlCol="0">
            <a:spAutoFit/>
          </a:bodyPr>
          <a:lstStyle/>
          <a:p>
            <a:r>
              <a:rPr kumimoji="1" lang="zh-CN" altLang="en-US" sz="1400" dirty="0"/>
              <a:t>语言模型</a:t>
            </a:r>
          </a:p>
        </p:txBody>
      </p:sp>
      <p:sp>
        <p:nvSpPr>
          <p:cNvPr id="93" name="文本框 92">
            <a:extLst>
              <a:ext uri="{FF2B5EF4-FFF2-40B4-BE49-F238E27FC236}">
                <a16:creationId xmlns:a16="http://schemas.microsoft.com/office/drawing/2014/main" id="{6CEEADA2-0EBA-B445-B611-1A6008C9F849}"/>
              </a:ext>
            </a:extLst>
          </p:cNvPr>
          <p:cNvSpPr txBox="1"/>
          <p:nvPr/>
        </p:nvSpPr>
        <p:spPr>
          <a:xfrm>
            <a:off x="422391" y="1419656"/>
            <a:ext cx="1827744" cy="307777"/>
          </a:xfrm>
          <a:prstGeom prst="rect">
            <a:avLst/>
          </a:prstGeom>
          <a:noFill/>
        </p:spPr>
        <p:txBody>
          <a:bodyPr wrap="none" rtlCol="0">
            <a:spAutoFit/>
          </a:bodyPr>
          <a:lstStyle/>
          <a:p>
            <a:r>
              <a:rPr kumimoji="1" lang="zh-CN" altLang="en-US" sz="1400" dirty="0"/>
              <a:t>打分模型和开发人员</a:t>
            </a:r>
          </a:p>
        </p:txBody>
      </p:sp>
      <p:cxnSp>
        <p:nvCxnSpPr>
          <p:cNvPr id="94" name="直线连接符 93">
            <a:extLst>
              <a:ext uri="{FF2B5EF4-FFF2-40B4-BE49-F238E27FC236}">
                <a16:creationId xmlns:a16="http://schemas.microsoft.com/office/drawing/2014/main" id="{5D5C2FC4-570D-B349-96C5-9AE2AE380B8B}"/>
              </a:ext>
            </a:extLst>
          </p:cNvPr>
          <p:cNvCxnSpPr>
            <a:cxnSpLocks/>
            <a:stCxn id="6" idx="0"/>
            <a:endCxn id="93" idx="2"/>
          </p:cNvCxnSpPr>
          <p:nvPr/>
        </p:nvCxnSpPr>
        <p:spPr>
          <a:xfrm flipV="1">
            <a:off x="745305" y="1727433"/>
            <a:ext cx="590958" cy="357762"/>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220AD6FD-A2A0-3E4D-A89B-D029927D57D7}"/>
                  </a:ext>
                </a:extLst>
              </p:cNvPr>
              <p:cNvSpPr txBox="1"/>
              <p:nvPr/>
            </p:nvSpPr>
            <p:spPr>
              <a:xfrm>
                <a:off x="1293700" y="5815664"/>
                <a:ext cx="3512693" cy="307777"/>
              </a:xfrm>
              <a:prstGeom prst="rect">
                <a:avLst/>
              </a:prstGeom>
              <a:noFill/>
            </p:spPr>
            <p:txBody>
              <a:bodyPr wrap="none" rtlCol="0">
                <a:spAutoFit/>
              </a:bodyPr>
              <a:lstStyle/>
              <a:p>
                <a:r>
                  <a:rPr kumimoji="1" lang="zh-CN" altLang="en-US" sz="1400" dirty="0"/>
                  <a:t>来源于打分模型</a:t>
                </a:r>
                <a14:m>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𝑟</m:t>
                        </m:r>
                      </m:e>
                      <m:sub>
                        <m:r>
                          <a:rPr kumimoji="1" lang="en-US" altLang="zh-CN" sz="1400" i="1" smtClean="0">
                            <a:latin typeface="Cambria Math" panose="02040503050406030204" pitchFamily="18" charset="0"/>
                            <a:ea typeface="Cambria Math" panose="02040503050406030204" pitchFamily="18" charset="0"/>
                          </a:rPr>
                          <m:t>𝜃</m:t>
                        </m:r>
                      </m:sub>
                    </m:sSub>
                  </m:oMath>
                </a14:m>
                <a:r>
                  <a:rPr kumimoji="1" lang="en-US" altLang="zh-CN" sz="1400" dirty="0"/>
                  <a:t>;</a:t>
                </a:r>
                <a14:m>
                  <m:oMath xmlns:m="http://schemas.openxmlformats.org/officeDocument/2006/math">
                    <m:r>
                      <a:rPr kumimoji="1" lang="en-US" altLang="zh-CN" sz="1400" i="1" dirty="0" smtClean="0">
                        <a:latin typeface="Cambria Math" panose="02040503050406030204" pitchFamily="18" charset="0"/>
                        <a:ea typeface="Cambria Math" panose="02040503050406030204" pitchFamily="18" charset="0"/>
                      </a:rPr>
                      <m:t>𝜏</m:t>
                    </m:r>
                  </m:oMath>
                </a14:m>
                <a:r>
                  <a:rPr kumimoji="1" lang="en-US" altLang="zh-CN" sz="1400" dirty="0"/>
                  <a:t>=</a:t>
                </a:r>
                <a:r>
                  <a:rPr kumimoji="1" lang="zh-CN" altLang="en-US" sz="1400" dirty="0"/>
                  <a:t>你在哪儿上班？腾讯</a:t>
                </a:r>
              </a:p>
            </p:txBody>
          </p:sp>
        </mc:Choice>
        <mc:Fallback xmlns="">
          <p:sp>
            <p:nvSpPr>
              <p:cNvPr id="97" name="文本框 96">
                <a:extLst>
                  <a:ext uri="{FF2B5EF4-FFF2-40B4-BE49-F238E27FC236}">
                    <a16:creationId xmlns:a16="http://schemas.microsoft.com/office/drawing/2014/main" id="{220AD6FD-A2A0-3E4D-A89B-D029927D57D7}"/>
                  </a:ext>
                </a:extLst>
              </p:cNvPr>
              <p:cNvSpPr txBox="1">
                <a:spLocks noRot="1" noChangeAspect="1" noMove="1" noResize="1" noEditPoints="1" noAdjustHandles="1" noChangeArrowheads="1" noChangeShapeType="1" noTextEdit="1"/>
              </p:cNvSpPr>
              <p:nvPr/>
            </p:nvSpPr>
            <p:spPr>
              <a:xfrm>
                <a:off x="1293700" y="5815664"/>
                <a:ext cx="3512693" cy="307777"/>
              </a:xfrm>
              <a:prstGeom prst="rect">
                <a:avLst/>
              </a:prstGeom>
              <a:blipFill>
                <a:blip r:embed="rId18"/>
                <a:stretch>
                  <a:fillRect l="-361" t="-4000" b="-20000"/>
                </a:stretch>
              </a:blipFill>
            </p:spPr>
            <p:txBody>
              <a:bodyPr/>
              <a:lstStyle/>
              <a:p>
                <a:r>
                  <a:rPr lang="zh-CN" altLang="en-US">
                    <a:noFill/>
                  </a:rPr>
                  <a:t> </a:t>
                </a:r>
              </a:p>
            </p:txBody>
          </p:sp>
        </mc:Fallback>
      </mc:AlternateContent>
      <p:cxnSp>
        <p:nvCxnSpPr>
          <p:cNvPr id="98" name="直线连接符 97">
            <a:extLst>
              <a:ext uri="{FF2B5EF4-FFF2-40B4-BE49-F238E27FC236}">
                <a16:creationId xmlns:a16="http://schemas.microsoft.com/office/drawing/2014/main" id="{2FF0FD02-4E18-2D4F-A35B-EF649A642226}"/>
              </a:ext>
            </a:extLst>
          </p:cNvPr>
          <p:cNvCxnSpPr>
            <a:cxnSpLocks/>
            <a:endCxn id="97" idx="0"/>
          </p:cNvCxnSpPr>
          <p:nvPr/>
        </p:nvCxnSpPr>
        <p:spPr>
          <a:xfrm>
            <a:off x="3023370" y="5487301"/>
            <a:ext cx="26677" cy="328363"/>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3E4B2B65-7FD3-9342-87F6-14057AFED993}"/>
                  </a:ext>
                </a:extLst>
              </p:cNvPr>
              <p:cNvSpPr txBox="1"/>
              <p:nvPr/>
            </p:nvSpPr>
            <p:spPr>
              <a:xfrm>
                <a:off x="3491657" y="4489840"/>
                <a:ext cx="4418197"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i="1" smtClean="0">
                              <a:latin typeface="Cambria Math" panose="02040503050406030204" pitchFamily="18" charset="0"/>
                              <a:ea typeface="Cambria Math" panose="02040503050406030204" pitchFamily="18" charset="0"/>
                            </a:rPr>
                            <m:t>𝜙</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𝑝</m:t>
                              </m:r>
                            </m:e>
                            <m:sub>
                              <m:r>
                                <a:rPr kumimoji="1" lang="en-US" altLang="zh-CN" b="0" i="1" smtClean="0">
                                  <a:solidFill>
                                    <a:srgbClr val="FF0000"/>
                                  </a:solidFill>
                                  <a:latin typeface="Cambria Math" panose="02040503050406030204" pitchFamily="18" charset="0"/>
                                  <a:ea typeface="Cambria Math" panose="02040503050406030204" pitchFamily="18" charset="0"/>
                                </a:rPr>
                                <m:t>𝜙</m:t>
                              </m:r>
                            </m:sub>
                          </m:sSub>
                          <m:d>
                            <m:dPr>
                              <m:ctrlPr>
                                <a:rPr kumimoji="1" lang="en-US" altLang="zh-CN" b="0" i="1" smtClean="0">
                                  <a:solidFill>
                                    <a:srgbClr val="FF0000"/>
                                  </a:solidFill>
                                  <a:latin typeface="Cambria Math" panose="02040503050406030204" pitchFamily="18" charset="0"/>
                                </a:rPr>
                              </m:ctrlPr>
                            </m:dPr>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𝑎</m:t>
                                  </m:r>
                                </m:e>
                                <m:sub>
                                  <m:r>
                                    <a:rPr kumimoji="1" lang="en-US" altLang="zh-CN" b="0" i="1" smtClean="0">
                                      <a:solidFill>
                                        <a:srgbClr val="FF0000"/>
                                      </a:solidFill>
                                      <a:latin typeface="Cambria Math" panose="02040503050406030204" pitchFamily="18" charset="0"/>
                                    </a:rPr>
                                    <m:t>𝑡</m:t>
                                  </m:r>
                                </m:sub>
                              </m:sSub>
                            </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𝑠</m:t>
                                  </m:r>
                                </m:e>
                                <m:sub>
                                  <m:r>
                                    <a:rPr kumimoji="1" lang="en-US" altLang="zh-CN" b="0" i="1" smtClean="0">
                                      <a:solidFill>
                                        <a:srgbClr val="FF0000"/>
                                      </a:solidFill>
                                      <a:latin typeface="Cambria Math" panose="02040503050406030204" pitchFamily="18" charset="0"/>
                                    </a:rPr>
                                    <m:t>𝑡</m:t>
                                  </m:r>
                                </m:sub>
                              </m:sSub>
                            </m:e>
                          </m:d>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e>
                      </m:nary>
                    </m:oMath>
                  </m:oMathPara>
                </a14:m>
                <a:endParaRPr kumimoji="1" lang="zh-CN" altLang="en-US" dirty="0"/>
              </a:p>
            </p:txBody>
          </p:sp>
        </mc:Choice>
        <mc:Fallback xmlns="">
          <p:sp>
            <p:nvSpPr>
              <p:cNvPr id="107" name="文本框 106">
                <a:extLst>
                  <a:ext uri="{FF2B5EF4-FFF2-40B4-BE49-F238E27FC236}">
                    <a16:creationId xmlns:a16="http://schemas.microsoft.com/office/drawing/2014/main" id="{3E4B2B65-7FD3-9342-87F6-14057AFED993}"/>
                  </a:ext>
                </a:extLst>
              </p:cNvPr>
              <p:cNvSpPr txBox="1">
                <a:spLocks noRot="1" noChangeAspect="1" noMove="1" noResize="1" noEditPoints="1" noAdjustHandles="1" noChangeArrowheads="1" noChangeShapeType="1" noTextEdit="1"/>
              </p:cNvSpPr>
              <p:nvPr/>
            </p:nvSpPr>
            <p:spPr>
              <a:xfrm>
                <a:off x="3491657" y="4489840"/>
                <a:ext cx="4418197" cy="871201"/>
              </a:xfrm>
              <a:prstGeom prst="rect">
                <a:avLst/>
              </a:prstGeom>
              <a:blipFill>
                <a:blip r:embed="rId19"/>
                <a:stretch>
                  <a:fillRect t="-95588" b="-154412"/>
                </a:stretch>
              </a:blipFill>
            </p:spPr>
            <p:txBody>
              <a:bodyPr/>
              <a:lstStyle/>
              <a:p>
                <a:r>
                  <a:rPr lang="zh-CN" altLang="en-US">
                    <a:noFill/>
                  </a:rPr>
                  <a:t> </a:t>
                </a:r>
              </a:p>
            </p:txBody>
          </p:sp>
        </mc:Fallback>
      </mc:AlternateContent>
      <p:cxnSp>
        <p:nvCxnSpPr>
          <p:cNvPr id="108" name="直线连接符 107">
            <a:extLst>
              <a:ext uri="{FF2B5EF4-FFF2-40B4-BE49-F238E27FC236}">
                <a16:creationId xmlns:a16="http://schemas.microsoft.com/office/drawing/2014/main" id="{6E5CD652-73FD-E84B-B14F-91E8F36A22E9}"/>
              </a:ext>
            </a:extLst>
          </p:cNvPr>
          <p:cNvCxnSpPr>
            <a:cxnSpLocks/>
          </p:cNvCxnSpPr>
          <p:nvPr/>
        </p:nvCxnSpPr>
        <p:spPr>
          <a:xfrm flipV="1">
            <a:off x="3506103" y="5097596"/>
            <a:ext cx="234246" cy="106606"/>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a:extLst>
              <a:ext uri="{FF2B5EF4-FFF2-40B4-BE49-F238E27FC236}">
                <a16:creationId xmlns:a16="http://schemas.microsoft.com/office/drawing/2014/main" id="{FC38221D-D649-394D-91B0-78EC63FDA909}"/>
              </a:ext>
            </a:extLst>
          </p:cNvPr>
          <p:cNvCxnSpPr>
            <a:cxnSpLocks/>
          </p:cNvCxnSpPr>
          <p:nvPr/>
        </p:nvCxnSpPr>
        <p:spPr>
          <a:xfrm flipV="1">
            <a:off x="125426" y="5170607"/>
            <a:ext cx="0" cy="336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30E9319A-05DF-EE42-A17C-C60A1E18E432}"/>
              </a:ext>
            </a:extLst>
          </p:cNvPr>
          <p:cNvCxnSpPr>
            <a:cxnSpLocks/>
            <a:endCxn id="114" idx="2"/>
          </p:cNvCxnSpPr>
          <p:nvPr/>
        </p:nvCxnSpPr>
        <p:spPr>
          <a:xfrm flipV="1">
            <a:off x="125426" y="4911315"/>
            <a:ext cx="1630806" cy="237794"/>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765ED11F-FC69-EA44-AC48-339428E3C6E0}"/>
              </a:ext>
            </a:extLst>
          </p:cNvPr>
          <p:cNvSpPr txBox="1"/>
          <p:nvPr/>
        </p:nvSpPr>
        <p:spPr>
          <a:xfrm>
            <a:off x="36851" y="4603538"/>
            <a:ext cx="3438762" cy="307777"/>
          </a:xfrm>
          <a:prstGeom prst="rect">
            <a:avLst/>
          </a:prstGeom>
          <a:noFill/>
        </p:spPr>
        <p:txBody>
          <a:bodyPr wrap="none" rtlCol="0">
            <a:spAutoFit/>
          </a:bodyPr>
          <a:lstStyle/>
          <a:p>
            <a:r>
              <a:rPr kumimoji="1" lang="zh-CN" altLang="en-US" sz="1400" dirty="0"/>
              <a:t>通过梯度上升的方式优化模型最大化奖励</a:t>
            </a:r>
          </a:p>
        </p:txBody>
      </p:sp>
      <p:sp>
        <p:nvSpPr>
          <p:cNvPr id="119" name="矩形 118">
            <a:extLst>
              <a:ext uri="{FF2B5EF4-FFF2-40B4-BE49-F238E27FC236}">
                <a16:creationId xmlns:a16="http://schemas.microsoft.com/office/drawing/2014/main" id="{44777757-9C4D-144F-A72F-B6C21282B699}"/>
              </a:ext>
            </a:extLst>
          </p:cNvPr>
          <p:cNvSpPr/>
          <p:nvPr/>
        </p:nvSpPr>
        <p:spPr>
          <a:xfrm>
            <a:off x="9343124" y="6123441"/>
            <a:ext cx="334275" cy="1662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文本框 119">
            <a:extLst>
              <a:ext uri="{FF2B5EF4-FFF2-40B4-BE49-F238E27FC236}">
                <a16:creationId xmlns:a16="http://schemas.microsoft.com/office/drawing/2014/main" id="{EF014650-BE84-9542-AEDF-AF0DFBD34C76}"/>
              </a:ext>
            </a:extLst>
          </p:cNvPr>
          <p:cNvSpPr txBox="1"/>
          <p:nvPr/>
        </p:nvSpPr>
        <p:spPr>
          <a:xfrm>
            <a:off x="9938176" y="6104394"/>
            <a:ext cx="2284600" cy="523220"/>
          </a:xfrm>
          <a:prstGeom prst="rect">
            <a:avLst/>
          </a:prstGeom>
          <a:noFill/>
        </p:spPr>
        <p:txBody>
          <a:bodyPr wrap="none" rtlCol="0">
            <a:spAutoFit/>
          </a:bodyPr>
          <a:lstStyle/>
          <a:p>
            <a:r>
              <a:rPr kumimoji="1" lang="zh-CN" altLang="en-US" sz="1400" dirty="0">
                <a:solidFill>
                  <a:srgbClr val="FF0000"/>
                </a:solidFill>
              </a:rPr>
              <a:t>这只是常规</a:t>
            </a:r>
            <a:r>
              <a:rPr kumimoji="1" lang="en-US" altLang="zh-CN" sz="1400" dirty="0">
                <a:solidFill>
                  <a:srgbClr val="FF0000"/>
                </a:solidFill>
              </a:rPr>
              <a:t>Policy Gradient,</a:t>
            </a:r>
          </a:p>
          <a:p>
            <a:r>
              <a:rPr kumimoji="1" lang="en-US" altLang="zh-CN" sz="1400" dirty="0">
                <a:solidFill>
                  <a:srgbClr val="FF0000"/>
                </a:solidFill>
              </a:rPr>
              <a:t>PPO</a:t>
            </a:r>
            <a:r>
              <a:rPr kumimoji="1" lang="zh-CN" altLang="en-US" sz="1400" dirty="0">
                <a:solidFill>
                  <a:srgbClr val="FF0000"/>
                </a:solidFill>
              </a:rPr>
              <a:t>在哪里？</a:t>
            </a:r>
          </a:p>
        </p:txBody>
      </p:sp>
      <p:cxnSp>
        <p:nvCxnSpPr>
          <p:cNvPr id="121" name="直线连接符 120">
            <a:extLst>
              <a:ext uri="{FF2B5EF4-FFF2-40B4-BE49-F238E27FC236}">
                <a16:creationId xmlns:a16="http://schemas.microsoft.com/office/drawing/2014/main" id="{410819FB-9D28-094C-8B09-D6EA46CEA39D}"/>
              </a:ext>
            </a:extLst>
          </p:cNvPr>
          <p:cNvCxnSpPr>
            <a:cxnSpLocks/>
            <a:stCxn id="119" idx="3"/>
            <a:endCxn id="120" idx="1"/>
          </p:cNvCxnSpPr>
          <p:nvPr/>
        </p:nvCxnSpPr>
        <p:spPr>
          <a:xfrm>
            <a:off x="9677399" y="6206590"/>
            <a:ext cx="260777" cy="159414"/>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9718D227-B2B7-BB4A-A073-10B0665E1742}"/>
              </a:ext>
            </a:extLst>
          </p:cNvPr>
          <p:cNvSpPr txBox="1"/>
          <p:nvPr/>
        </p:nvSpPr>
        <p:spPr>
          <a:xfrm>
            <a:off x="4725362" y="5756117"/>
            <a:ext cx="2339102" cy="738664"/>
          </a:xfrm>
          <a:prstGeom prst="rect">
            <a:avLst/>
          </a:prstGeom>
          <a:noFill/>
        </p:spPr>
        <p:txBody>
          <a:bodyPr wrap="none" rtlCol="0">
            <a:spAutoFit/>
          </a:bodyPr>
          <a:lstStyle/>
          <a:p>
            <a:r>
              <a:rPr kumimoji="1" lang="zh-CN" altLang="en-US" sz="1400" dirty="0">
                <a:solidFill>
                  <a:srgbClr val="FF0000"/>
                </a:solidFill>
              </a:rPr>
              <a:t>直观理解，</a:t>
            </a:r>
            <a:endParaRPr kumimoji="1" lang="en-US" altLang="zh-CN" sz="1400" dirty="0">
              <a:solidFill>
                <a:srgbClr val="FF0000"/>
              </a:solidFill>
            </a:endParaRPr>
          </a:p>
          <a:p>
            <a:r>
              <a:rPr kumimoji="1" lang="zh-CN" altLang="en-US" sz="1400" dirty="0">
                <a:solidFill>
                  <a:srgbClr val="FF0000"/>
                </a:solidFill>
              </a:rPr>
              <a:t>增加得分高的动作的概率，</a:t>
            </a:r>
            <a:endParaRPr kumimoji="1" lang="en-US" altLang="zh-CN" sz="1400" dirty="0">
              <a:solidFill>
                <a:srgbClr val="FF0000"/>
              </a:solidFill>
            </a:endParaRPr>
          </a:p>
          <a:p>
            <a:r>
              <a:rPr kumimoji="1" lang="zh-CN" altLang="en-US" sz="1400" dirty="0">
                <a:solidFill>
                  <a:srgbClr val="FF0000"/>
                </a:solidFill>
              </a:rPr>
              <a:t>降低得分低的动作的概率</a:t>
            </a:r>
          </a:p>
        </p:txBody>
      </p:sp>
      <p:cxnSp>
        <p:nvCxnSpPr>
          <p:cNvPr id="126" name="直线连接符 125">
            <a:extLst>
              <a:ext uri="{FF2B5EF4-FFF2-40B4-BE49-F238E27FC236}">
                <a16:creationId xmlns:a16="http://schemas.microsoft.com/office/drawing/2014/main" id="{58E6F3DF-1AC9-1646-9B3F-987EB0D0FF1F}"/>
              </a:ext>
            </a:extLst>
          </p:cNvPr>
          <p:cNvCxnSpPr>
            <a:cxnSpLocks/>
            <a:stCxn id="71" idx="3"/>
            <a:endCxn id="125" idx="1"/>
          </p:cNvCxnSpPr>
          <p:nvPr/>
        </p:nvCxnSpPr>
        <p:spPr>
          <a:xfrm flipV="1">
            <a:off x="4553308" y="6125449"/>
            <a:ext cx="172054" cy="158123"/>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F92C8A0E-85F1-DF42-AB72-A7FF6AF368B2}"/>
              </a:ext>
            </a:extLst>
          </p:cNvPr>
          <p:cNvSpPr txBox="1"/>
          <p:nvPr/>
        </p:nvSpPr>
        <p:spPr>
          <a:xfrm>
            <a:off x="4843780" y="517395"/>
            <a:ext cx="5161991" cy="646331"/>
          </a:xfrm>
          <a:prstGeom prst="rect">
            <a:avLst/>
          </a:prstGeom>
          <a:noFill/>
        </p:spPr>
        <p:txBody>
          <a:bodyPr wrap="none" rtlCol="0">
            <a:spAutoFit/>
          </a:bodyPr>
          <a:lstStyle/>
          <a:p>
            <a:r>
              <a:rPr kumimoji="1" lang="zh-CN" altLang="en-US" dirty="0"/>
              <a:t>为什么要用强化学习？</a:t>
            </a:r>
            <a:endParaRPr kumimoji="1" lang="en-US" altLang="zh-CN" dirty="0"/>
          </a:p>
          <a:p>
            <a:r>
              <a:rPr kumimoji="1" lang="en-US" altLang="zh-CN" dirty="0"/>
              <a:t>-</a:t>
            </a:r>
            <a:r>
              <a:rPr kumimoji="1" lang="zh-CN" altLang="en-US" dirty="0"/>
              <a:t> 反馈是分数，而不是</a:t>
            </a:r>
            <a:r>
              <a:rPr kumimoji="1" lang="en-US" altLang="zh-CN" dirty="0"/>
              <a:t>Label</a:t>
            </a:r>
            <a:r>
              <a:rPr kumimoji="1" lang="zh-CN" altLang="en-US" dirty="0"/>
              <a:t>，强化学习刚好合适</a:t>
            </a:r>
            <a:endParaRPr kumimoji="1" lang="zh-CN" altLang="en-US" sz="1600" dirty="0"/>
          </a:p>
        </p:txBody>
      </p:sp>
    </p:spTree>
    <p:extLst>
      <p:ext uri="{BB962C8B-B14F-4D97-AF65-F5344CB8AC3E}">
        <p14:creationId xmlns:p14="http://schemas.microsoft.com/office/powerpoint/2010/main" val="374218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a:t>
            </a:r>
            <a:r>
              <a:rPr kumimoji="1" lang="zh-CN" altLang="en-US" dirty="0"/>
              <a:t>用强化学习再精调语言模型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5" name="文本框 4">
            <a:extLst>
              <a:ext uri="{FF2B5EF4-FFF2-40B4-BE49-F238E27FC236}">
                <a16:creationId xmlns:a16="http://schemas.microsoft.com/office/drawing/2014/main" id="{85F0ACA6-D84E-E34F-B5E0-2482DA9139E2}"/>
              </a:ext>
            </a:extLst>
          </p:cNvPr>
          <p:cNvSpPr txBox="1"/>
          <p:nvPr/>
        </p:nvSpPr>
        <p:spPr>
          <a:xfrm>
            <a:off x="749300" y="1434566"/>
            <a:ext cx="7420621" cy="369332"/>
          </a:xfrm>
          <a:prstGeom prst="rect">
            <a:avLst/>
          </a:prstGeom>
          <a:noFill/>
        </p:spPr>
        <p:txBody>
          <a:bodyPr wrap="none" rtlCol="0">
            <a:spAutoFit/>
          </a:bodyPr>
          <a:lstStyle/>
          <a:p>
            <a:r>
              <a:rPr kumimoji="1" lang="en-US" altLang="zh-CN" dirty="0"/>
              <a:t>PPO</a:t>
            </a:r>
            <a:r>
              <a:rPr kumimoji="1" lang="zh-CN" altLang="en-US" dirty="0"/>
              <a:t>在哪里？（困扰很多人，包括遇到的一个复现</a:t>
            </a:r>
            <a:r>
              <a:rPr kumimoji="1" lang="en-US" altLang="zh-CN" dirty="0" err="1"/>
              <a:t>ChatGPT</a:t>
            </a:r>
            <a:r>
              <a:rPr kumimoji="1" lang="zh-CN" altLang="en-US" dirty="0"/>
              <a:t>团队的人）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341A469-03BF-AF49-A67F-AAD32DA4B220}"/>
                  </a:ext>
                </a:extLst>
              </p:cNvPr>
              <p:cNvSpPr txBox="1"/>
              <p:nvPr/>
            </p:nvSpPr>
            <p:spPr>
              <a:xfrm>
                <a:off x="1659467" y="2637847"/>
                <a:ext cx="8541569" cy="658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𝑜𝑏𝑗𝑒𝑐𝑡𝑖𝑣𝑒</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𝜙</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𝜋</m:t>
                              </m:r>
                            </m:e>
                            <m:sub>
                              <m:r>
                                <a:rPr kumimoji="1" lang="en-US" altLang="zh-CN" b="0" i="1" smtClean="0">
                                  <a:latin typeface="Cambria Math" panose="02040503050406030204" pitchFamily="18" charset="0"/>
                                  <a:ea typeface="Cambria Math" panose="02040503050406030204" pitchFamily="18" charset="0"/>
                                </a:rPr>
                                <m:t>𝜙</m:t>
                              </m:r>
                            </m:sub>
                            <m:sup>
                              <m:r>
                                <a:rPr kumimoji="1" lang="en-US" altLang="zh-CN" b="0" i="1" smtClean="0">
                                  <a:latin typeface="Cambria Math" panose="02040503050406030204" pitchFamily="18" charset="0"/>
                                </a:rPr>
                                <m:t>𝑅𝐿</m:t>
                              </m:r>
                            </m:sup>
                          </m:sSubSup>
                        </m:sub>
                      </m:sSub>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𝛽</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d>
                                <m:dPr>
                                  <m:ctrlPr>
                                    <a:rPr kumimoji="1" lang="en-US" altLang="zh-CN" b="0" i="1" smtClean="0">
                                      <a:latin typeface="Cambria Math" panose="02040503050406030204" pitchFamily="18" charset="0"/>
                                      <a:ea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num>
                                    <m:den>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𝜋</m:t>
                                          </m:r>
                                        </m:e>
                                        <m:sup>
                                          <m:r>
                                            <a:rPr kumimoji="1" lang="en-US" altLang="zh-CN" b="0" i="1" smtClean="0">
                                              <a:latin typeface="Cambria Math" panose="02040503050406030204" pitchFamily="18" charset="0"/>
                                            </a:rPr>
                                            <m:t>𝑆𝐹𝑇</m:t>
                                          </m:r>
                                        </m:sup>
                                      </m:s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den>
                                  </m:f>
                                </m:e>
                              </m:d>
                            </m:e>
                          </m:func>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𝛾</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𝐸</m:t>
                          </m:r>
                        </m:e>
                        <m:sub>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𝐷</m:t>
                              </m:r>
                            </m:e>
                            <m:sub>
                              <m:r>
                                <a:rPr kumimoji="1" lang="en-US" altLang="zh-CN" b="0" i="1" smtClean="0">
                                  <a:latin typeface="Cambria Math" panose="02040503050406030204" pitchFamily="18" charset="0"/>
                                  <a:ea typeface="Cambria Math" panose="02040503050406030204" pitchFamily="18" charset="0"/>
                                </a:rPr>
                                <m:t>𝑝𝑟𝑒𝑡𝑟𝑎𝑖𝑛</m:t>
                              </m:r>
                            </m:sub>
                          </m:sSub>
                        </m:sub>
                      </m:sSub>
                      <m:r>
                        <a:rPr kumimoji="1" lang="en-US" altLang="zh-CN" b="0" i="1" smtClean="0">
                          <a:latin typeface="Cambria Math" panose="02040503050406030204" pitchFamily="18" charset="0"/>
                          <a:ea typeface="Cambria Math" panose="02040503050406030204" pitchFamily="18" charset="0"/>
                        </a:rPr>
                        <m:t>[</m:t>
                      </m:r>
                      <m:r>
                        <m:rPr>
                          <m:sty m:val="p"/>
                        </m:rPr>
                        <a:rPr kumimoji="1" lang="en-US" altLang="zh-CN" b="0" i="0" smtClean="0">
                          <a:latin typeface="Cambria Math" panose="02040503050406030204" pitchFamily="18" charset="0"/>
                          <a:ea typeface="Cambria Math" panose="02040503050406030204" pitchFamily="18" charset="0"/>
                        </a:rPr>
                        <m:t>log</m:t>
                      </m:r>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3" name="文本框 2">
                <a:extLst>
                  <a:ext uri="{FF2B5EF4-FFF2-40B4-BE49-F238E27FC236}">
                    <a16:creationId xmlns:a16="http://schemas.microsoft.com/office/drawing/2014/main" id="{3341A469-03BF-AF49-A67F-AAD32DA4B220}"/>
                  </a:ext>
                </a:extLst>
              </p:cNvPr>
              <p:cNvSpPr txBox="1">
                <a:spLocks noRot="1" noChangeAspect="1" noMove="1" noResize="1" noEditPoints="1" noAdjustHandles="1" noChangeArrowheads="1" noChangeShapeType="1" noTextEdit="1"/>
              </p:cNvSpPr>
              <p:nvPr/>
            </p:nvSpPr>
            <p:spPr>
              <a:xfrm>
                <a:off x="1659467" y="2637847"/>
                <a:ext cx="8541569" cy="658706"/>
              </a:xfrm>
              <a:prstGeom prst="rect">
                <a:avLst/>
              </a:prstGeom>
              <a:blipFill>
                <a:blip r:embed="rId3"/>
                <a:stretch>
                  <a:fillRect l="-446" r="-446" b="-9615"/>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B40134BC-AB79-6C4D-BCC5-EB9E1A2964C4}"/>
              </a:ext>
            </a:extLst>
          </p:cNvPr>
          <p:cNvSpPr/>
          <p:nvPr/>
        </p:nvSpPr>
        <p:spPr>
          <a:xfrm>
            <a:off x="7509934" y="2637847"/>
            <a:ext cx="2616200" cy="65870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FABE39E1-C8DD-A343-942D-89DE467BEAC5}"/>
              </a:ext>
            </a:extLst>
          </p:cNvPr>
          <p:cNvSpPr/>
          <p:nvPr/>
        </p:nvSpPr>
        <p:spPr>
          <a:xfrm>
            <a:off x="3285067" y="2637847"/>
            <a:ext cx="4013200" cy="65870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849F0F5-1745-5749-BD95-24465A2FC3DF}"/>
              </a:ext>
            </a:extLst>
          </p:cNvPr>
          <p:cNvSpPr txBox="1"/>
          <p:nvPr/>
        </p:nvSpPr>
        <p:spPr>
          <a:xfrm>
            <a:off x="6959601" y="1922081"/>
            <a:ext cx="3877985" cy="369332"/>
          </a:xfrm>
          <a:prstGeom prst="rect">
            <a:avLst/>
          </a:prstGeom>
          <a:noFill/>
        </p:spPr>
        <p:txBody>
          <a:bodyPr wrap="none" rtlCol="0">
            <a:spAutoFit/>
          </a:bodyPr>
          <a:lstStyle/>
          <a:p>
            <a:r>
              <a:rPr kumimoji="1" lang="zh-CN" altLang="en-US" dirty="0"/>
              <a:t>跟预训练时一样的损失，防止训崩了</a:t>
            </a:r>
          </a:p>
        </p:txBody>
      </p:sp>
      <p:cxnSp>
        <p:nvCxnSpPr>
          <p:cNvPr id="9" name="直线连接符 8">
            <a:extLst>
              <a:ext uri="{FF2B5EF4-FFF2-40B4-BE49-F238E27FC236}">
                <a16:creationId xmlns:a16="http://schemas.microsoft.com/office/drawing/2014/main" id="{832695E0-6164-8541-8375-BFDDB2588E09}"/>
              </a:ext>
            </a:extLst>
          </p:cNvPr>
          <p:cNvCxnSpPr>
            <a:cxnSpLocks/>
            <a:stCxn id="6" idx="0"/>
            <a:endCxn id="8" idx="2"/>
          </p:cNvCxnSpPr>
          <p:nvPr/>
        </p:nvCxnSpPr>
        <p:spPr>
          <a:xfrm flipV="1">
            <a:off x="8818034" y="2291413"/>
            <a:ext cx="80560" cy="346434"/>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860C939-4391-E545-BDFD-7423593A03B5}"/>
              </a:ext>
            </a:extLst>
          </p:cNvPr>
          <p:cNvSpPr txBox="1"/>
          <p:nvPr/>
        </p:nvSpPr>
        <p:spPr>
          <a:xfrm>
            <a:off x="2986176" y="3818666"/>
            <a:ext cx="5888150" cy="369332"/>
          </a:xfrm>
          <a:prstGeom prst="rect">
            <a:avLst/>
          </a:prstGeom>
          <a:noFill/>
        </p:spPr>
        <p:txBody>
          <a:bodyPr wrap="none" rtlCol="0">
            <a:spAutoFit/>
          </a:bodyPr>
          <a:lstStyle/>
          <a:p>
            <a:r>
              <a:rPr kumimoji="1" lang="zh-CN" altLang="en-US" dirty="0"/>
              <a:t>论文中说上面这个是</a:t>
            </a:r>
            <a:r>
              <a:rPr kumimoji="1" lang="en-US" altLang="zh-CN" dirty="0"/>
              <a:t>PPO</a:t>
            </a:r>
            <a:r>
              <a:rPr kumimoji="1" lang="zh-CN" altLang="en-US" dirty="0"/>
              <a:t>；而真实的</a:t>
            </a:r>
            <a:r>
              <a:rPr kumimoji="1" lang="en-US" altLang="zh-CN" dirty="0"/>
              <a:t>PPO</a:t>
            </a:r>
            <a:r>
              <a:rPr kumimoji="1" lang="zh-CN" altLang="en-US" dirty="0"/>
              <a:t>是下面这个啊：</a:t>
            </a:r>
          </a:p>
        </p:txBody>
      </p:sp>
      <p:cxnSp>
        <p:nvCxnSpPr>
          <p:cNvPr id="13" name="直线连接符 12">
            <a:extLst>
              <a:ext uri="{FF2B5EF4-FFF2-40B4-BE49-F238E27FC236}">
                <a16:creationId xmlns:a16="http://schemas.microsoft.com/office/drawing/2014/main" id="{6920E8F9-1121-DD4B-BC8F-DF6E71CD2ABF}"/>
              </a:ext>
            </a:extLst>
          </p:cNvPr>
          <p:cNvCxnSpPr>
            <a:cxnSpLocks/>
            <a:stCxn id="3" idx="2"/>
            <a:endCxn id="12" idx="0"/>
          </p:cNvCxnSpPr>
          <p:nvPr/>
        </p:nvCxnSpPr>
        <p:spPr>
          <a:xfrm flipH="1">
            <a:off x="5930251" y="3296553"/>
            <a:ext cx="1" cy="522113"/>
          </a:xfrm>
          <a:prstGeom prst="line">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74132F7-535B-0341-8FE0-45E1CFB7210A}"/>
                  </a:ext>
                </a:extLst>
              </p:cNvPr>
              <p:cNvSpPr txBox="1"/>
              <p:nvPr/>
            </p:nvSpPr>
            <p:spPr>
              <a:xfrm>
                <a:off x="3508144" y="4710111"/>
                <a:ext cx="5175712" cy="658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sub>
                      </m:sSub>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f>
                                <m:fPr>
                                  <m:ctrlPr>
                                    <a:rPr kumimoji="1" lang="en-US" altLang="zh-CN" i="1">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𝑦</m:t>
                                      </m:r>
                                    </m:e>
                                    <m:e>
                                      <m:r>
                                        <a:rPr kumimoji="1" lang="en-US" altLang="zh-CN" i="1">
                                          <a:latin typeface="Cambria Math" panose="02040503050406030204" pitchFamily="18" charset="0"/>
                                        </a:rPr>
                                        <m:t>𝑥</m:t>
                                      </m:r>
                                    </m:e>
                                  </m:d>
                                </m:num>
                                <m:den>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𝑦</m:t>
                                      </m:r>
                                    </m:e>
                                    <m:e>
                                      <m:r>
                                        <a:rPr kumimoji="1" lang="en-US" altLang="zh-CN" i="1">
                                          <a:latin typeface="Cambria Math" panose="02040503050406030204" pitchFamily="18" charset="0"/>
                                        </a:rPr>
                                        <m:t>𝑥</m:t>
                                      </m:r>
                                    </m:e>
                                  </m:d>
                                </m:den>
                              </m:f>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ea typeface="Cambria Math" panose="02040503050406030204" pitchFamily="18" charset="0"/>
                                </a:rPr>
                                <m:t>𝜃</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𝛽</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d>
                                <m:dPr>
                                  <m:ctrlPr>
                                    <a:rPr kumimoji="1" lang="en-US" altLang="zh-CN" b="0" i="1" smtClean="0">
                                      <a:latin typeface="Cambria Math" panose="02040503050406030204" pitchFamily="18" charset="0"/>
                                      <a:ea typeface="Cambria Math" panose="02040503050406030204" pitchFamily="18" charset="0"/>
                                    </a:rPr>
                                  </m:ctrlPr>
                                </m:dPr>
                                <m:e>
                                  <m:f>
                                    <m:fPr>
                                      <m:ctrlPr>
                                        <a:rPr kumimoji="1" lang="en-US" altLang="zh-CN" b="0" i="1" smtClean="0">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num>
                                    <m:den>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𝜋</m:t>
                                          </m:r>
                                        </m:e>
                                        <m:sup>
                                          <m:r>
                                            <a:rPr kumimoji="1" lang="en-US" altLang="zh-CN" b="0" i="1" smtClean="0">
                                              <a:latin typeface="Cambria Math" panose="02040503050406030204" pitchFamily="18" charset="0"/>
                                            </a:rPr>
                                            <m:t>𝑆𝐹𝑇</m:t>
                                          </m:r>
                                        </m:sup>
                                      </m:s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e>
                                          <m:r>
                                            <a:rPr kumimoji="1" lang="en-US" altLang="zh-CN" b="0" i="1" smtClean="0">
                                              <a:latin typeface="Cambria Math" panose="02040503050406030204" pitchFamily="18" charset="0"/>
                                            </a:rPr>
                                            <m:t>𝑥</m:t>
                                          </m:r>
                                        </m:e>
                                      </m:d>
                                    </m:den>
                                  </m:f>
                                </m:e>
                              </m:d>
                            </m:e>
                          </m:func>
                        </m:e>
                      </m:d>
                    </m:oMath>
                  </m:oMathPara>
                </a14:m>
                <a:endParaRPr kumimoji="1" lang="zh-CN" altLang="en-US" dirty="0"/>
              </a:p>
            </p:txBody>
          </p:sp>
        </mc:Choice>
        <mc:Fallback xmlns="">
          <p:sp>
            <p:nvSpPr>
              <p:cNvPr id="16" name="文本框 15">
                <a:extLst>
                  <a:ext uri="{FF2B5EF4-FFF2-40B4-BE49-F238E27FC236}">
                    <a16:creationId xmlns:a16="http://schemas.microsoft.com/office/drawing/2014/main" id="{D74132F7-535B-0341-8FE0-45E1CFB7210A}"/>
                  </a:ext>
                </a:extLst>
              </p:cNvPr>
              <p:cNvSpPr txBox="1">
                <a:spLocks noRot="1" noChangeAspect="1" noMove="1" noResize="1" noEditPoints="1" noAdjustHandles="1" noChangeArrowheads="1" noChangeShapeType="1" noTextEdit="1"/>
              </p:cNvSpPr>
              <p:nvPr/>
            </p:nvSpPr>
            <p:spPr>
              <a:xfrm>
                <a:off x="3508144" y="4710111"/>
                <a:ext cx="5175712" cy="658706"/>
              </a:xfrm>
              <a:prstGeom prst="rect">
                <a:avLst/>
              </a:prstGeom>
              <a:blipFill>
                <a:blip r:embed="rId4"/>
                <a:stretch>
                  <a:fillRect l="-490" t="-1961" b="-9804"/>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E8E3896C-07DF-C44B-919D-F48F141C587E}"/>
              </a:ext>
            </a:extLst>
          </p:cNvPr>
          <p:cNvSpPr txBox="1"/>
          <p:nvPr/>
        </p:nvSpPr>
        <p:spPr>
          <a:xfrm>
            <a:off x="2548394" y="5890930"/>
            <a:ext cx="7095212" cy="369332"/>
          </a:xfrm>
          <a:prstGeom prst="rect">
            <a:avLst/>
          </a:prstGeom>
          <a:noFill/>
        </p:spPr>
        <p:txBody>
          <a:bodyPr wrap="none" rtlCol="0">
            <a:spAutoFit/>
          </a:bodyPr>
          <a:lstStyle/>
          <a:p>
            <a:r>
              <a:rPr kumimoji="1" lang="zh-CN" altLang="en-US" dirty="0">
                <a:solidFill>
                  <a:srgbClr val="FF0000"/>
                </a:solidFill>
              </a:rPr>
              <a:t>咨询了一个大佬，结论是确实下面这个是正确的，上面那个是简写</a:t>
            </a:r>
          </a:p>
        </p:txBody>
      </p:sp>
    </p:spTree>
    <p:extLst>
      <p:ext uri="{BB962C8B-B14F-4D97-AF65-F5344CB8AC3E}">
        <p14:creationId xmlns:p14="http://schemas.microsoft.com/office/powerpoint/2010/main" val="3148961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a:t>
            </a:r>
            <a:r>
              <a:rPr kumimoji="1" lang="zh-CN" altLang="en-US" dirty="0"/>
              <a:t>用强化学习再精调语言模型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5" name="文本框 4">
            <a:extLst>
              <a:ext uri="{FF2B5EF4-FFF2-40B4-BE49-F238E27FC236}">
                <a16:creationId xmlns:a16="http://schemas.microsoft.com/office/drawing/2014/main" id="{85F0ACA6-D84E-E34F-B5E0-2482DA9139E2}"/>
              </a:ext>
            </a:extLst>
          </p:cNvPr>
          <p:cNvSpPr txBox="1"/>
          <p:nvPr/>
        </p:nvSpPr>
        <p:spPr>
          <a:xfrm>
            <a:off x="749300" y="1370648"/>
            <a:ext cx="10312438" cy="2031325"/>
          </a:xfrm>
          <a:prstGeom prst="rect">
            <a:avLst/>
          </a:prstGeom>
          <a:noFill/>
        </p:spPr>
        <p:txBody>
          <a:bodyPr wrap="none" rtlCol="0">
            <a:spAutoFit/>
          </a:bodyPr>
          <a:lstStyle/>
          <a:p>
            <a:r>
              <a:rPr kumimoji="1" lang="zh-CN" altLang="en-US" dirty="0"/>
              <a:t>为什么要用</a:t>
            </a:r>
            <a:r>
              <a:rPr kumimoji="1" lang="en-US" altLang="zh-CN" dirty="0"/>
              <a:t>PPO</a:t>
            </a:r>
            <a:r>
              <a:rPr kumimoji="1" lang="zh-CN" altLang="en-US" dirty="0"/>
              <a:t>？</a:t>
            </a:r>
            <a:r>
              <a:rPr kumimoji="1" lang="en-US" altLang="zh-CN" dirty="0" err="1"/>
              <a:t>OpenAI</a:t>
            </a:r>
            <a:r>
              <a:rPr kumimoji="1" lang="zh-CN" altLang="en-US" dirty="0"/>
              <a:t>默认强化学习优化器或者确实是为了可以利用更多数据 </a:t>
            </a:r>
            <a:r>
              <a:rPr kumimoji="1" lang="en-US" altLang="zh-CN" dirty="0"/>
              <a:t> </a:t>
            </a:r>
          </a:p>
          <a:p>
            <a:pPr marL="285750" indent="-285750">
              <a:buFontTx/>
              <a:buChar char="-"/>
            </a:pPr>
            <a:r>
              <a:rPr kumimoji="1" lang="zh-CN" altLang="en-US" dirty="0"/>
              <a:t>常规</a:t>
            </a:r>
            <a:r>
              <a:rPr kumimoji="1" lang="en-US" altLang="zh-CN" dirty="0"/>
              <a:t>Policy Gradient</a:t>
            </a:r>
            <a:r>
              <a:rPr kumimoji="1" lang="zh-CN" altLang="en-US" dirty="0"/>
              <a:t>是</a:t>
            </a:r>
            <a:r>
              <a:rPr kumimoji="1" lang="en-US" altLang="zh-CN" dirty="0"/>
              <a:t>On-policy</a:t>
            </a:r>
            <a:r>
              <a:rPr kumimoji="1" lang="zh-CN" altLang="en-US" dirty="0"/>
              <a:t>，只能使用自己与环境交互的结果</a:t>
            </a:r>
            <a:r>
              <a:rPr kumimoji="1" lang="en-US" altLang="zh-CN" dirty="0"/>
              <a:t> (</a:t>
            </a:r>
            <a:r>
              <a:rPr kumimoji="1" lang="zh-CN" altLang="en-US" dirty="0"/>
              <a:t>你在哪儿上班？腾讯</a:t>
            </a:r>
            <a:r>
              <a:rPr kumimoji="1" lang="en-US" altLang="zh-CN" dirty="0"/>
              <a:t>)</a:t>
            </a:r>
            <a:r>
              <a:rPr kumimoji="1" lang="zh-CN" altLang="en-US" dirty="0"/>
              <a:t>优化模型</a:t>
            </a:r>
            <a:endParaRPr kumimoji="1" lang="en-US" altLang="zh-CN" dirty="0"/>
          </a:p>
          <a:p>
            <a:pPr marL="285750" indent="-285750">
              <a:buFontTx/>
              <a:buChar char="-"/>
            </a:pPr>
            <a:r>
              <a:rPr kumimoji="1" lang="en-US" altLang="zh-CN" dirty="0"/>
              <a:t>PPO</a:t>
            </a:r>
            <a:r>
              <a:rPr kumimoji="1" lang="zh-CN" altLang="en-US" dirty="0"/>
              <a:t>是</a:t>
            </a:r>
            <a:r>
              <a:rPr kumimoji="1" lang="en-US" altLang="zh-CN" dirty="0"/>
              <a:t>Off-policy</a:t>
            </a:r>
            <a:r>
              <a:rPr kumimoji="1" lang="zh-CN" altLang="en-US" dirty="0"/>
              <a:t>的，既可以用户自己的，也可以用别人的</a:t>
            </a:r>
            <a:endParaRPr kumimoji="1" lang="en-US" altLang="zh-CN" dirty="0"/>
          </a:p>
          <a:p>
            <a:pPr marL="285750" indent="-285750">
              <a:buFontTx/>
              <a:buChar char="-"/>
            </a:pPr>
            <a:r>
              <a:rPr kumimoji="1" lang="zh-CN" altLang="en-US" dirty="0"/>
              <a:t>具体的，常规</a:t>
            </a:r>
            <a:r>
              <a:rPr kumimoji="1" lang="en-US" altLang="zh-CN" dirty="0"/>
              <a:t>Policy Gradient</a:t>
            </a:r>
            <a:r>
              <a:rPr kumimoji="1" lang="zh-CN" altLang="en-US" dirty="0"/>
              <a:t>只能用</a:t>
            </a:r>
            <a:r>
              <a:rPr kumimoji="1" lang="en-US" altLang="zh-CN" dirty="0"/>
              <a:t>2</a:t>
            </a:r>
            <a:r>
              <a:rPr kumimoji="1" lang="zh-CN" altLang="en-US" dirty="0"/>
              <a:t>的样本训练新一轮的模型，</a:t>
            </a:r>
            <a:r>
              <a:rPr kumimoji="1" lang="en-US" altLang="zh-CN" dirty="0"/>
              <a:t>PPO</a:t>
            </a:r>
            <a:r>
              <a:rPr kumimoji="1" lang="zh-CN" altLang="en-US" dirty="0"/>
              <a:t>都能用户</a:t>
            </a:r>
            <a:endParaRPr kumimoji="1" lang="en-US" altLang="zh-CN" dirty="0"/>
          </a:p>
          <a:p>
            <a:pPr marL="742950" lvl="1" indent="-285750">
              <a:buFontTx/>
              <a:buChar char="-"/>
            </a:pPr>
            <a:r>
              <a:rPr kumimoji="1" lang="en-US" altLang="zh-CN" dirty="0"/>
              <a:t>1.</a:t>
            </a:r>
            <a:r>
              <a:rPr kumimoji="1" lang="zh-CN" altLang="en-US" dirty="0"/>
              <a:t> 先用预训练模型与环境交互得到训练样本，训练模型</a:t>
            </a:r>
            <a:endParaRPr kumimoji="1" lang="en-US" altLang="zh-CN" dirty="0"/>
          </a:p>
          <a:p>
            <a:pPr marL="742950" lvl="1" indent="-285750">
              <a:buFontTx/>
              <a:buChar char="-"/>
            </a:pPr>
            <a:r>
              <a:rPr kumimoji="1" lang="en-US" altLang="zh-CN" dirty="0"/>
              <a:t>2.</a:t>
            </a:r>
            <a:r>
              <a:rPr kumimoji="1" lang="zh-CN" altLang="en-US" dirty="0"/>
              <a:t> 再用训练之后的模型与环境交互得到训练样本</a:t>
            </a:r>
            <a:endParaRPr kumimoji="1" lang="en-US" altLang="zh-CN" dirty="0"/>
          </a:p>
          <a:p>
            <a:pPr marL="742950" lvl="1" indent="-285750">
              <a:buFontTx/>
              <a:buChar char="-"/>
            </a:pPr>
            <a:endParaRPr kumimoji="1" lang="zh-CN" altLang="en-US" dirty="0"/>
          </a:p>
        </p:txBody>
      </p:sp>
      <p:pic>
        <p:nvPicPr>
          <p:cNvPr id="6" name="图片 5">
            <a:extLst>
              <a:ext uri="{FF2B5EF4-FFF2-40B4-BE49-F238E27FC236}">
                <a16:creationId xmlns:a16="http://schemas.microsoft.com/office/drawing/2014/main" id="{47935865-5864-2F48-8933-FCB15DC58DB3}"/>
              </a:ext>
            </a:extLst>
          </p:cNvPr>
          <p:cNvPicPr>
            <a:picLocks noChangeAspect="1"/>
          </p:cNvPicPr>
          <p:nvPr/>
        </p:nvPicPr>
        <p:blipFill>
          <a:blip r:embed="rId3"/>
          <a:stretch>
            <a:fillRect/>
          </a:stretch>
        </p:blipFill>
        <p:spPr>
          <a:xfrm>
            <a:off x="1507066" y="3149600"/>
            <a:ext cx="2946400" cy="2946400"/>
          </a:xfrm>
          <a:prstGeom prst="rect">
            <a:avLst/>
          </a:prstGeom>
        </p:spPr>
      </p:pic>
      <p:sp>
        <p:nvSpPr>
          <p:cNvPr id="7" name="文本框 6">
            <a:extLst>
              <a:ext uri="{FF2B5EF4-FFF2-40B4-BE49-F238E27FC236}">
                <a16:creationId xmlns:a16="http://schemas.microsoft.com/office/drawing/2014/main" id="{D2F53435-9503-0C44-8B1F-A64A7BC739A5}"/>
              </a:ext>
            </a:extLst>
          </p:cNvPr>
          <p:cNvSpPr txBox="1"/>
          <p:nvPr/>
        </p:nvSpPr>
        <p:spPr>
          <a:xfrm>
            <a:off x="1178330" y="6119336"/>
            <a:ext cx="3603872" cy="369332"/>
          </a:xfrm>
          <a:prstGeom prst="rect">
            <a:avLst/>
          </a:prstGeom>
          <a:noFill/>
        </p:spPr>
        <p:txBody>
          <a:bodyPr wrap="none" rtlCol="0">
            <a:spAutoFit/>
          </a:bodyPr>
          <a:lstStyle/>
          <a:p>
            <a:r>
              <a:rPr kumimoji="1" lang="en-US" altLang="zh-CN" dirty="0"/>
              <a:t>On-policy: </a:t>
            </a:r>
            <a:r>
              <a:rPr kumimoji="1" lang="zh-CN" altLang="en-US" dirty="0"/>
              <a:t>通过自己打球提升球技</a:t>
            </a:r>
          </a:p>
        </p:txBody>
      </p:sp>
      <p:pic>
        <p:nvPicPr>
          <p:cNvPr id="2050" name="Picture 2">
            <a:extLst>
              <a:ext uri="{FF2B5EF4-FFF2-40B4-BE49-F238E27FC236}">
                <a16:creationId xmlns:a16="http://schemas.microsoft.com/office/drawing/2014/main" id="{6F705B17-CD46-8644-AACA-87D471DB8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160" y="3149600"/>
            <a:ext cx="4458515" cy="29464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D80862B-5F80-5A4E-AE2C-26F2A7E4CAA5}"/>
              </a:ext>
            </a:extLst>
          </p:cNvPr>
          <p:cNvSpPr txBox="1"/>
          <p:nvPr/>
        </p:nvSpPr>
        <p:spPr>
          <a:xfrm>
            <a:off x="5905519" y="6119336"/>
            <a:ext cx="5290231" cy="369332"/>
          </a:xfrm>
          <a:prstGeom prst="rect">
            <a:avLst/>
          </a:prstGeom>
          <a:noFill/>
        </p:spPr>
        <p:txBody>
          <a:bodyPr wrap="none" rtlCol="0">
            <a:spAutoFit/>
          </a:bodyPr>
          <a:lstStyle/>
          <a:p>
            <a:r>
              <a:rPr kumimoji="1" lang="en-US" altLang="zh-CN" dirty="0"/>
              <a:t>Off-policy: </a:t>
            </a:r>
            <a:r>
              <a:rPr kumimoji="1" lang="zh-CN" altLang="en-US" dirty="0"/>
              <a:t>通过看别人打球提升球技，但需要适配</a:t>
            </a:r>
          </a:p>
        </p:txBody>
      </p:sp>
    </p:spTree>
    <p:extLst>
      <p:ext uri="{BB962C8B-B14F-4D97-AF65-F5344CB8AC3E}">
        <p14:creationId xmlns:p14="http://schemas.microsoft.com/office/powerpoint/2010/main" val="557606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3502A-9530-6643-AE0C-4031D8D14D23}"/>
              </a:ext>
            </a:extLst>
          </p:cNvPr>
          <p:cNvSpPr>
            <a:spLocks noGrp="1"/>
          </p:cNvSpPr>
          <p:nvPr>
            <p:ph type="title"/>
          </p:nvPr>
        </p:nvSpPr>
        <p:spPr>
          <a:xfrm>
            <a:off x="838200" y="173933"/>
            <a:ext cx="10515600" cy="1325563"/>
          </a:xfrm>
        </p:spPr>
        <p:txBody>
          <a:bodyPr/>
          <a:lstStyle/>
          <a:p>
            <a:r>
              <a:rPr kumimoji="1" lang="en-US" altLang="zh-CN" dirty="0" err="1"/>
              <a:t>ChatGPT</a:t>
            </a:r>
            <a:r>
              <a:rPr kumimoji="1" lang="en-US" altLang="zh-CN" dirty="0"/>
              <a:t>: </a:t>
            </a:r>
            <a:r>
              <a:rPr kumimoji="1" lang="zh-CN" altLang="en-US" dirty="0"/>
              <a:t>通过人类反馈精调的</a:t>
            </a:r>
            <a:r>
              <a:rPr kumimoji="1" lang="en-US" altLang="zh-CN" dirty="0"/>
              <a:t>GPT-3.5</a:t>
            </a:r>
            <a:endParaRPr kumimoji="1" lang="zh-CN" altLang="en-US" dirty="0"/>
          </a:p>
        </p:txBody>
      </p:sp>
      <p:pic>
        <p:nvPicPr>
          <p:cNvPr id="6" name="图形 5">
            <a:extLst>
              <a:ext uri="{FF2B5EF4-FFF2-40B4-BE49-F238E27FC236}">
                <a16:creationId xmlns:a16="http://schemas.microsoft.com/office/drawing/2014/main" id="{C95B1661-E362-EF41-9591-2836C2A8FF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7669" y="1975981"/>
            <a:ext cx="7936661" cy="4706301"/>
          </a:xfrm>
          <a:prstGeom prst="rect">
            <a:avLst/>
          </a:prstGeom>
        </p:spPr>
      </p:pic>
      <p:sp>
        <p:nvSpPr>
          <p:cNvPr id="8" name="文本框 7">
            <a:extLst>
              <a:ext uri="{FF2B5EF4-FFF2-40B4-BE49-F238E27FC236}">
                <a16:creationId xmlns:a16="http://schemas.microsoft.com/office/drawing/2014/main" id="{47D4CD71-5CC4-A444-99B4-3562C1EA4D7B}"/>
              </a:ext>
            </a:extLst>
          </p:cNvPr>
          <p:cNvSpPr txBox="1"/>
          <p:nvPr/>
        </p:nvSpPr>
        <p:spPr>
          <a:xfrm>
            <a:off x="1496292" y="6497616"/>
            <a:ext cx="2957861" cy="338554"/>
          </a:xfrm>
          <a:prstGeom prst="rect">
            <a:avLst/>
          </a:prstGeom>
          <a:noFill/>
        </p:spPr>
        <p:txBody>
          <a:bodyPr wrap="none" rtlCol="0">
            <a:spAutoFit/>
          </a:bodyPr>
          <a:lstStyle/>
          <a:p>
            <a:r>
              <a:rPr kumimoji="1" lang="en-US" altLang="zh-CN" sz="1600" dirty="0"/>
              <a:t>GPT-3.5</a:t>
            </a:r>
            <a:r>
              <a:rPr kumimoji="1" lang="zh-CN" altLang="en-US" sz="1600" dirty="0"/>
              <a:t>是</a:t>
            </a:r>
            <a:r>
              <a:rPr kumimoji="1" lang="zh-CN" altLang="en-US" sz="1600" dirty="0">
                <a:solidFill>
                  <a:srgbClr val="FF0000"/>
                </a:solidFill>
              </a:rPr>
              <a:t>预训练</a:t>
            </a:r>
            <a:r>
              <a:rPr kumimoji="1" lang="zh-CN" altLang="en-US" sz="1600" dirty="0"/>
              <a:t>好的语言模型</a:t>
            </a:r>
          </a:p>
        </p:txBody>
      </p:sp>
      <p:sp>
        <p:nvSpPr>
          <p:cNvPr id="9" name="矩形 8">
            <a:extLst>
              <a:ext uri="{FF2B5EF4-FFF2-40B4-BE49-F238E27FC236}">
                <a16:creationId xmlns:a16="http://schemas.microsoft.com/office/drawing/2014/main" id="{DDF2A19D-B215-5343-BD93-52BF3FC51A9A}"/>
              </a:ext>
            </a:extLst>
          </p:cNvPr>
          <p:cNvSpPr/>
          <p:nvPr/>
        </p:nvSpPr>
        <p:spPr>
          <a:xfrm>
            <a:off x="2643448" y="5353396"/>
            <a:ext cx="473826" cy="149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376D25A3-98CA-6E44-9835-4F51FE9A0EE2}"/>
              </a:ext>
            </a:extLst>
          </p:cNvPr>
          <p:cNvSpPr/>
          <p:nvPr/>
        </p:nvSpPr>
        <p:spPr>
          <a:xfrm>
            <a:off x="2576946" y="2169622"/>
            <a:ext cx="1238595"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EFF0CE4-F503-F44A-B372-FBA3F94DE64C}"/>
              </a:ext>
            </a:extLst>
          </p:cNvPr>
          <p:cNvSpPr/>
          <p:nvPr/>
        </p:nvSpPr>
        <p:spPr>
          <a:xfrm>
            <a:off x="5314605" y="2169622"/>
            <a:ext cx="1052943"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419B31-14A5-9F4C-B1E4-15378A618D70}"/>
              </a:ext>
            </a:extLst>
          </p:cNvPr>
          <p:cNvSpPr/>
          <p:nvPr/>
        </p:nvSpPr>
        <p:spPr>
          <a:xfrm>
            <a:off x="7556660" y="2543695"/>
            <a:ext cx="1404459"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肘形连接符 15">
            <a:extLst>
              <a:ext uri="{FF2B5EF4-FFF2-40B4-BE49-F238E27FC236}">
                <a16:creationId xmlns:a16="http://schemas.microsoft.com/office/drawing/2014/main" id="{0894A5E2-FAB5-F341-ABC4-654D068CEBAD}"/>
              </a:ext>
            </a:extLst>
          </p:cNvPr>
          <p:cNvCxnSpPr>
            <a:stCxn id="9" idx="3"/>
            <a:endCxn id="8" idx="0"/>
          </p:cNvCxnSpPr>
          <p:nvPr/>
        </p:nvCxnSpPr>
        <p:spPr>
          <a:xfrm flipH="1">
            <a:off x="2975223" y="5428211"/>
            <a:ext cx="142051" cy="1069405"/>
          </a:xfrm>
          <a:prstGeom prst="bentConnector4">
            <a:avLst>
              <a:gd name="adj1" fmla="val -160928"/>
              <a:gd name="adj2" fmla="val 53498"/>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F143BA3-C6A2-DA4A-8518-C78DDD3F5BAB}"/>
              </a:ext>
            </a:extLst>
          </p:cNvPr>
          <p:cNvSpPr txBox="1"/>
          <p:nvPr/>
        </p:nvSpPr>
        <p:spPr>
          <a:xfrm>
            <a:off x="-49461" y="2243686"/>
            <a:ext cx="2052828" cy="1569660"/>
          </a:xfrm>
          <a:prstGeom prst="rect">
            <a:avLst/>
          </a:prstGeom>
          <a:noFill/>
        </p:spPr>
        <p:txBody>
          <a:bodyPr wrap="square" rtlCol="0">
            <a:spAutoFit/>
          </a:bodyPr>
          <a:lstStyle/>
          <a:p>
            <a:r>
              <a:rPr kumimoji="1" lang="zh-CN" altLang="en-US" sz="1600" dirty="0"/>
              <a:t>第一阶段</a:t>
            </a:r>
            <a:r>
              <a:rPr kumimoji="1" lang="zh-CN" altLang="en-US" sz="1600" dirty="0">
                <a:solidFill>
                  <a:srgbClr val="FF0000"/>
                </a:solidFill>
              </a:rPr>
              <a:t>精调</a:t>
            </a:r>
            <a:r>
              <a:rPr kumimoji="1" lang="zh-CN" altLang="en-US" sz="1600" dirty="0"/>
              <a:t>标注数据或者称为人类反馈</a:t>
            </a:r>
            <a:r>
              <a:rPr kumimoji="1" lang="en-US" altLang="zh-CN" sz="1600" dirty="0"/>
              <a:t>(</a:t>
            </a:r>
            <a:r>
              <a:rPr kumimoji="1" lang="zh-CN" altLang="en-US" sz="1600" dirty="0"/>
              <a:t>强化学习子方向模仿学习的训练数据被称为</a:t>
            </a:r>
            <a:r>
              <a:rPr kumimoji="1" lang="en-US" altLang="zh-CN" sz="1600" dirty="0"/>
              <a:t>demonstration)</a:t>
            </a:r>
            <a:r>
              <a:rPr kumimoji="1" lang="zh-CN" altLang="en-US" sz="1600" dirty="0"/>
              <a:t>，包含</a:t>
            </a:r>
            <a:r>
              <a:rPr kumimoji="1" lang="zh-CN" altLang="en-US" sz="1600" dirty="0">
                <a:solidFill>
                  <a:srgbClr val="FF0000"/>
                </a:solidFill>
              </a:rPr>
              <a:t>对话数据</a:t>
            </a:r>
          </a:p>
        </p:txBody>
      </p:sp>
      <p:cxnSp>
        <p:nvCxnSpPr>
          <p:cNvPr id="18" name="肘形连接符 17">
            <a:extLst>
              <a:ext uri="{FF2B5EF4-FFF2-40B4-BE49-F238E27FC236}">
                <a16:creationId xmlns:a16="http://schemas.microsoft.com/office/drawing/2014/main" id="{62981FD9-28F4-4441-AC75-FCF09385395B}"/>
              </a:ext>
            </a:extLst>
          </p:cNvPr>
          <p:cNvCxnSpPr>
            <a:cxnSpLocks/>
            <a:stCxn id="10" idx="0"/>
            <a:endCxn id="17" idx="0"/>
          </p:cNvCxnSpPr>
          <p:nvPr/>
        </p:nvCxnSpPr>
        <p:spPr>
          <a:xfrm rot="16200000" flipH="1" flipV="1">
            <a:off x="2049567" y="1097008"/>
            <a:ext cx="74064" cy="2219291"/>
          </a:xfrm>
          <a:prstGeom prst="bentConnector3">
            <a:avLst>
              <a:gd name="adj1" fmla="val -30865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ED72148-480E-F34B-9893-9AED481D6177}"/>
              </a:ext>
            </a:extLst>
          </p:cNvPr>
          <p:cNvSpPr txBox="1"/>
          <p:nvPr/>
        </p:nvSpPr>
        <p:spPr>
          <a:xfrm>
            <a:off x="3771011" y="1577222"/>
            <a:ext cx="5404162" cy="338554"/>
          </a:xfrm>
          <a:prstGeom prst="rect">
            <a:avLst/>
          </a:prstGeom>
          <a:noFill/>
        </p:spPr>
        <p:txBody>
          <a:bodyPr wrap="square" rtlCol="0">
            <a:spAutoFit/>
          </a:bodyPr>
          <a:lstStyle/>
          <a:p>
            <a:r>
              <a:rPr kumimoji="1" lang="zh-CN" altLang="en-US" sz="1600" dirty="0"/>
              <a:t>第二阶段</a:t>
            </a:r>
            <a:r>
              <a:rPr kumimoji="1" lang="zh-CN" altLang="en-US" sz="1600" dirty="0">
                <a:solidFill>
                  <a:srgbClr val="FF0000"/>
                </a:solidFill>
              </a:rPr>
              <a:t>精调</a:t>
            </a:r>
            <a:r>
              <a:rPr kumimoji="1" lang="zh-CN" altLang="en-US" sz="1600" dirty="0"/>
              <a:t>标注数据，基于</a:t>
            </a:r>
            <a:r>
              <a:rPr kumimoji="1" lang="zh-CN" altLang="en-US" sz="1600" dirty="0">
                <a:solidFill>
                  <a:srgbClr val="FF0000"/>
                </a:solidFill>
              </a:rPr>
              <a:t>对话数据</a:t>
            </a:r>
            <a:r>
              <a:rPr kumimoji="1" lang="zh-CN" altLang="en-US" sz="1600" dirty="0"/>
              <a:t>或者称为人类反馈</a:t>
            </a:r>
            <a:endParaRPr kumimoji="1" lang="zh-CN" altLang="en-US" sz="1600" dirty="0">
              <a:solidFill>
                <a:srgbClr val="FF0000"/>
              </a:solidFill>
            </a:endParaRPr>
          </a:p>
        </p:txBody>
      </p:sp>
      <p:cxnSp>
        <p:nvCxnSpPr>
          <p:cNvPr id="22" name="肘形连接符 21">
            <a:extLst>
              <a:ext uri="{FF2B5EF4-FFF2-40B4-BE49-F238E27FC236}">
                <a16:creationId xmlns:a16="http://schemas.microsoft.com/office/drawing/2014/main" id="{3AABDEC0-BE9E-4C45-B8C3-184FBB303D44}"/>
              </a:ext>
            </a:extLst>
          </p:cNvPr>
          <p:cNvCxnSpPr>
            <a:cxnSpLocks/>
            <a:stCxn id="11" idx="0"/>
            <a:endCxn id="21" idx="2"/>
          </p:cNvCxnSpPr>
          <p:nvPr/>
        </p:nvCxnSpPr>
        <p:spPr>
          <a:xfrm rot="5400000" flipH="1" flipV="1">
            <a:off x="6030161" y="1726692"/>
            <a:ext cx="253846" cy="632015"/>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721859B-55BD-CF44-A349-B2B475159A1F}"/>
              </a:ext>
            </a:extLst>
          </p:cNvPr>
          <p:cNvSpPr txBox="1"/>
          <p:nvPr/>
        </p:nvSpPr>
        <p:spPr>
          <a:xfrm>
            <a:off x="10317558" y="2543695"/>
            <a:ext cx="1794976" cy="584775"/>
          </a:xfrm>
          <a:prstGeom prst="rect">
            <a:avLst/>
          </a:prstGeom>
          <a:noFill/>
        </p:spPr>
        <p:txBody>
          <a:bodyPr wrap="square" rtlCol="0">
            <a:spAutoFit/>
          </a:bodyPr>
          <a:lstStyle/>
          <a:p>
            <a:r>
              <a:rPr kumimoji="1" lang="zh-CN" altLang="en-US" sz="1600" dirty="0"/>
              <a:t>精调使用的方法是强化学习</a:t>
            </a:r>
          </a:p>
        </p:txBody>
      </p:sp>
      <p:cxnSp>
        <p:nvCxnSpPr>
          <p:cNvPr id="27" name="肘形连接符 26">
            <a:extLst>
              <a:ext uri="{FF2B5EF4-FFF2-40B4-BE49-F238E27FC236}">
                <a16:creationId xmlns:a16="http://schemas.microsoft.com/office/drawing/2014/main" id="{8DE8C240-59CF-EE49-803B-1118CE8DB8C6}"/>
              </a:ext>
            </a:extLst>
          </p:cNvPr>
          <p:cNvCxnSpPr>
            <a:cxnSpLocks/>
            <a:stCxn id="12" idx="2"/>
            <a:endCxn id="26" idx="1"/>
          </p:cNvCxnSpPr>
          <p:nvPr/>
        </p:nvCxnSpPr>
        <p:spPr>
          <a:xfrm rot="16200000" flipH="1">
            <a:off x="9245939" y="1764464"/>
            <a:ext cx="84570" cy="2058668"/>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F50E43E-330E-BD42-B6E0-4A97BC05293D}"/>
              </a:ext>
            </a:extLst>
          </p:cNvPr>
          <p:cNvSpPr txBox="1"/>
          <p:nvPr/>
        </p:nvSpPr>
        <p:spPr>
          <a:xfrm>
            <a:off x="2072262" y="1154098"/>
            <a:ext cx="8047473" cy="338554"/>
          </a:xfrm>
          <a:prstGeom prst="rect">
            <a:avLst/>
          </a:prstGeom>
          <a:noFill/>
        </p:spPr>
        <p:txBody>
          <a:bodyPr wrap="square" rtlCol="0">
            <a:spAutoFit/>
          </a:bodyPr>
          <a:lstStyle/>
          <a:p>
            <a:r>
              <a:rPr kumimoji="1" lang="zh-CN" altLang="en-US" sz="1600" dirty="0"/>
              <a:t>先预训练，然后精调，是解决</a:t>
            </a:r>
            <a:r>
              <a:rPr kumimoji="1" lang="en-US" altLang="zh-CN" sz="1600" dirty="0"/>
              <a:t>NLP</a:t>
            </a:r>
            <a:r>
              <a:rPr kumimoji="1" lang="zh-CN" altLang="en-US" sz="1600" dirty="0"/>
              <a:t>问题的主流模式之一，</a:t>
            </a:r>
            <a:r>
              <a:rPr kumimoji="1" lang="en-US" altLang="zh-CN" sz="1600" dirty="0" err="1"/>
              <a:t>ChatGPT</a:t>
            </a:r>
            <a:r>
              <a:rPr kumimoji="1" lang="zh-CN" altLang="en-US" sz="1600" dirty="0"/>
              <a:t>是该方法最成功的实践</a:t>
            </a:r>
          </a:p>
        </p:txBody>
      </p:sp>
      <p:sp>
        <p:nvSpPr>
          <p:cNvPr id="35" name="文本框 34">
            <a:extLst>
              <a:ext uri="{FF2B5EF4-FFF2-40B4-BE49-F238E27FC236}">
                <a16:creationId xmlns:a16="http://schemas.microsoft.com/office/drawing/2014/main" id="{5C4F0F7D-198E-9B44-A5A8-3C059456B4DD}"/>
              </a:ext>
            </a:extLst>
          </p:cNvPr>
          <p:cNvSpPr txBox="1"/>
          <p:nvPr/>
        </p:nvSpPr>
        <p:spPr>
          <a:xfrm>
            <a:off x="10444733" y="5666619"/>
            <a:ext cx="1540626" cy="1384995"/>
          </a:xfrm>
          <a:prstGeom prst="rect">
            <a:avLst/>
          </a:prstGeom>
          <a:noFill/>
        </p:spPr>
        <p:txBody>
          <a:bodyPr wrap="square" rtlCol="0">
            <a:spAutoFit/>
          </a:bodyPr>
          <a:lstStyle/>
          <a:p>
            <a:r>
              <a:rPr kumimoji="1" lang="zh-CN" altLang="en-US" sz="1400" dirty="0"/>
              <a:t>术语中英对照：</a:t>
            </a:r>
            <a:endParaRPr kumimoji="1" lang="en-US" altLang="zh-CN" sz="1400" dirty="0"/>
          </a:p>
          <a:p>
            <a:pPr marL="285750" indent="-285750">
              <a:buFontTx/>
              <a:buChar char="-"/>
            </a:pPr>
            <a:r>
              <a:rPr kumimoji="1" lang="zh-CN" altLang="en-US" sz="1400" dirty="0"/>
              <a:t>预训练</a:t>
            </a:r>
            <a:br>
              <a:rPr kumimoji="1" lang="en-US" altLang="zh-CN" sz="1400" dirty="0"/>
            </a:br>
            <a:r>
              <a:rPr kumimoji="1" lang="en-US" altLang="zh-CN" sz="1400" dirty="0"/>
              <a:t>Pre-training</a:t>
            </a:r>
          </a:p>
          <a:p>
            <a:pPr marL="285750" indent="-285750">
              <a:buFontTx/>
              <a:buChar char="-"/>
            </a:pPr>
            <a:r>
              <a:rPr kumimoji="1" lang="zh-CN" altLang="en-US" sz="1400" dirty="0"/>
              <a:t>精调或微调</a:t>
            </a:r>
            <a:r>
              <a:rPr kumimoji="1" lang="en-US" altLang="zh-CN" sz="1400" dirty="0"/>
              <a:t>Fine-tuning</a:t>
            </a:r>
            <a:r>
              <a:rPr kumimoji="1" lang="zh-CN" altLang="en-US" sz="1400" dirty="0"/>
              <a:t> </a:t>
            </a:r>
            <a:br>
              <a:rPr kumimoji="1" lang="en-US" altLang="zh-CN" sz="1400" dirty="0"/>
            </a:br>
            <a:endParaRPr kumimoji="1" lang="en-US" altLang="zh-CN" sz="1400" dirty="0"/>
          </a:p>
        </p:txBody>
      </p:sp>
    </p:spTree>
    <p:extLst>
      <p:ext uri="{BB962C8B-B14F-4D97-AF65-F5344CB8AC3E}">
        <p14:creationId xmlns:p14="http://schemas.microsoft.com/office/powerpoint/2010/main" val="2131972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a:t>
            </a:r>
            <a:r>
              <a:rPr kumimoji="1" lang="zh-CN" altLang="en-US" dirty="0"/>
              <a:t>用强化学习再精调语言模型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3179596" y="6488668"/>
            <a:ext cx="9012404" cy="369332"/>
          </a:xfrm>
          <a:prstGeom prst="rect">
            <a:avLst/>
          </a:prstGeom>
          <a:noFill/>
        </p:spPr>
        <p:txBody>
          <a:bodyPr wrap="none" rtlCol="0">
            <a:spAutoFit/>
          </a:bodyPr>
          <a:lstStyle/>
          <a:p>
            <a:r>
              <a:rPr kumimoji="1" lang="en" altLang="zh-CN" dirty="0"/>
              <a:t>2022-Training language models to follow instructions with human feedback (</a:t>
            </a:r>
            <a:r>
              <a:rPr kumimoji="1" lang="en" altLang="zh-CN" dirty="0" err="1"/>
              <a:t>InstructGPT</a:t>
            </a:r>
            <a:r>
              <a:rPr kumimoji="1" lang="en" altLang="zh-CN" dirty="0"/>
              <a:t>)</a:t>
            </a:r>
            <a:endParaRPr kumimoji="1" lang="zh-CN" altLang="en-US" dirty="0"/>
          </a:p>
        </p:txBody>
      </p:sp>
      <p:sp>
        <p:nvSpPr>
          <p:cNvPr id="5" name="文本框 4">
            <a:extLst>
              <a:ext uri="{FF2B5EF4-FFF2-40B4-BE49-F238E27FC236}">
                <a16:creationId xmlns:a16="http://schemas.microsoft.com/office/drawing/2014/main" id="{85F0ACA6-D84E-E34F-B5E0-2482DA9139E2}"/>
              </a:ext>
            </a:extLst>
          </p:cNvPr>
          <p:cNvSpPr txBox="1"/>
          <p:nvPr/>
        </p:nvSpPr>
        <p:spPr>
          <a:xfrm>
            <a:off x="867834" y="2174979"/>
            <a:ext cx="5123518" cy="369332"/>
          </a:xfrm>
          <a:prstGeom prst="rect">
            <a:avLst/>
          </a:prstGeom>
          <a:noFill/>
        </p:spPr>
        <p:txBody>
          <a:bodyPr wrap="none" rtlCol="0">
            <a:spAutoFit/>
          </a:bodyPr>
          <a:lstStyle/>
          <a:p>
            <a:r>
              <a:rPr kumimoji="1" lang="en-US" altLang="zh-CN" dirty="0"/>
              <a:t>PPO</a:t>
            </a:r>
            <a:r>
              <a:rPr kumimoji="1" lang="zh-CN" altLang="en-US" dirty="0"/>
              <a:t>怎么实现</a:t>
            </a:r>
            <a:r>
              <a:rPr kumimoji="1" lang="en-US" altLang="zh-CN" dirty="0"/>
              <a:t>Off-policy</a:t>
            </a:r>
            <a:r>
              <a:rPr kumimoji="1" lang="zh-CN" altLang="en-US" dirty="0"/>
              <a:t>的？</a:t>
            </a:r>
            <a:r>
              <a:rPr kumimoji="1" lang="en-US" altLang="zh-CN" dirty="0"/>
              <a:t>Importance Sampling</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0029E0D-8B54-A84B-8CD3-53B667EB7FE0}"/>
                  </a:ext>
                </a:extLst>
              </p:cNvPr>
              <p:cNvSpPr txBox="1"/>
              <p:nvPr/>
            </p:nvSpPr>
            <p:spPr>
              <a:xfrm>
                <a:off x="625363" y="2970106"/>
                <a:ext cx="10731977" cy="805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i="1" smtClean="0">
                              <a:solidFill>
                                <a:srgbClr val="FF0000"/>
                              </a:solidFill>
                              <a:latin typeface="Cambria Math" panose="02040503050406030204" pitchFamily="18" charset="0"/>
                              <a:ea typeface="Cambria Math" panose="02040503050406030204" pitchFamily="18" charset="0"/>
                            </a:rPr>
                            <m:t>𝜏</m:t>
                          </m:r>
                          <m:r>
                            <a:rPr kumimoji="1" lang="en-US" altLang="zh-CN" b="0" i="1" smtClean="0">
                              <a:solidFill>
                                <a:srgbClr val="FF0000"/>
                              </a:solidFill>
                              <a:latin typeface="Cambria Math" panose="02040503050406030204" pitchFamily="18" charset="0"/>
                            </a:rPr>
                            <m:t>~</m:t>
                          </m:r>
                          <m:sSubSup>
                            <m:sSubSupPr>
                              <m:ctrlPr>
                                <a:rPr kumimoji="1" lang="en-US" altLang="zh-CN" i="1" smtClean="0">
                                  <a:solidFill>
                                    <a:srgbClr val="FF0000"/>
                                  </a:solidFill>
                                  <a:latin typeface="Cambria Math" panose="02040503050406030204" pitchFamily="18" charset="0"/>
                                </a:rPr>
                              </m:ctrlPr>
                            </m:sSubSupPr>
                            <m:e>
                              <m:r>
                                <a:rPr kumimoji="1" lang="en-US" altLang="zh-CN" i="1">
                                  <a:solidFill>
                                    <a:srgbClr val="FF0000"/>
                                  </a:solidFill>
                                  <a:latin typeface="Cambria Math" panose="02040503050406030204" pitchFamily="18" charset="0"/>
                                  <a:ea typeface="Cambria Math" panose="02040503050406030204" pitchFamily="18" charset="0"/>
                                </a:rPr>
                                <m:t>𝜋</m:t>
                              </m:r>
                            </m:e>
                            <m:sub>
                              <m:r>
                                <a:rPr kumimoji="1" lang="en-US" altLang="zh-CN" i="1">
                                  <a:solidFill>
                                    <a:srgbClr val="FF0000"/>
                                  </a:solidFill>
                                  <a:latin typeface="Cambria Math" panose="02040503050406030204" pitchFamily="18" charset="0"/>
                                  <a:ea typeface="Cambria Math" panose="02040503050406030204" pitchFamily="18" charset="0"/>
                                </a:rPr>
                                <m:t>𝜙</m:t>
                              </m:r>
                            </m:sub>
                            <m:sup>
                              <m:r>
                                <a:rPr kumimoji="1" lang="en-US" altLang="zh-CN" i="1">
                                  <a:solidFill>
                                    <a:srgbClr val="FF0000"/>
                                  </a:solidFill>
                                  <a:latin typeface="Cambria Math" panose="02040503050406030204" pitchFamily="18" charset="0"/>
                                </a:rPr>
                                <m:t>𝑅𝐿</m:t>
                              </m:r>
                            </m:sup>
                          </m:sSubSup>
                          <m:d>
                            <m:dPr>
                              <m:ctrlPr>
                                <a:rPr kumimoji="1" lang="en-US" altLang="zh-CN" i="1">
                                  <a:solidFill>
                                    <a:srgbClr val="FF0000"/>
                                  </a:solidFill>
                                  <a:latin typeface="Cambria Math" panose="02040503050406030204" pitchFamily="18" charset="0"/>
                                </a:rPr>
                              </m:ctrlPr>
                            </m:dPr>
                            <m:e>
                              <m:r>
                                <a:rPr kumimoji="1" lang="en-US" altLang="zh-CN" i="1">
                                  <a:solidFill>
                                    <a:srgbClr val="FF0000"/>
                                  </a:solidFill>
                                  <a:latin typeface="Cambria Math" panose="02040503050406030204" pitchFamily="18" charset="0"/>
                                  <a:ea typeface="Cambria Math" panose="02040503050406030204" pitchFamily="18" charset="0"/>
                                </a:rPr>
                                <m:t>𝜏</m:t>
                              </m:r>
                            </m:e>
                          </m:d>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𝑁</m:t>
                          </m:r>
                        </m:den>
                      </m:f>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𝑁</m:t>
                          </m:r>
                        </m:sup>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𝜏</m:t>
                                  </m:r>
                                </m:e>
                                <m:sub>
                                  <m:r>
                                    <a:rPr kumimoji="1" lang="en-US" altLang="zh-CN" b="0" i="1" smtClean="0">
                                      <a:latin typeface="Cambria Math" panose="02040503050406030204" pitchFamily="18" charset="0"/>
                                    </a:rPr>
                                    <m:t>𝑖</m:t>
                                  </m:r>
                                </m:sub>
                              </m:sSub>
                            </m:e>
                          </m:d>
                        </m:e>
                      </m:nary>
                      <m:r>
                        <a:rPr kumimoji="1" lang="en-US" altLang="zh-CN" i="1">
                          <a:latin typeface="Cambria Math" panose="02040503050406030204" pitchFamily="18" charset="0"/>
                        </a:rPr>
                        <m:t>=</m:t>
                      </m:r>
                      <m:nary>
                        <m:naryPr>
                          <m:limLoc m:val="undOvr"/>
                          <m:subHide m:val="on"/>
                          <m:supHide m:val="on"/>
                          <m:ctrlPr>
                            <a:rPr kumimoji="1" lang="en-US" altLang="zh-CN" i="1">
                              <a:latin typeface="Cambria Math" panose="02040503050406030204" pitchFamily="18" charset="0"/>
                            </a:rPr>
                          </m:ctrlPr>
                        </m:naryPr>
                        <m:sub/>
                        <m:sup/>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e>
                      </m:nary>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sSub>
                        <m:sSubPr>
                          <m:ctrlPr>
                            <a:rPr kumimoji="1" lang="en-US" altLang="zh-CN" b="0" i="1" smtClean="0">
                              <a:latin typeface="Cambria Math" panose="02040503050406030204" pitchFamily="18" charset="0"/>
                            </a:rPr>
                          </m:ctrlPr>
                        </m:sSubPr>
                        <m:e>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ea typeface="Cambria Math" panose="02040503050406030204" pitchFamily="18" charset="0"/>
                            </a:rPr>
                            <m:t>𝜏</m:t>
                          </m:r>
                        </m:sub>
                      </m:sSub>
                      <m:r>
                        <a:rPr kumimoji="1" lang="en-US" altLang="zh-CN" b="0" i="1" smtClean="0">
                          <a:latin typeface="Cambria Math" panose="02040503050406030204" pitchFamily="18" charset="0"/>
                        </a:rPr>
                        <m:t>=</m:t>
                      </m:r>
                      <m:nary>
                        <m:naryPr>
                          <m:limLoc m:val="undOvr"/>
                          <m:subHide m:val="on"/>
                          <m:supHide m:val="on"/>
                          <m:ctrlPr>
                            <a:rPr kumimoji="1" lang="en-US" altLang="zh-CN" i="1">
                              <a:latin typeface="Cambria Math" panose="02040503050406030204" pitchFamily="18" charset="0"/>
                            </a:rPr>
                          </m:ctrlPr>
                        </m:naryPr>
                        <m:sub/>
                        <m:sup/>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e>
                      </m:nary>
                      <m:f>
                        <m:fPr>
                          <m:ctrlPr>
                            <a:rPr kumimoji="1" lang="en-US" altLang="zh-CN" i="1" smtClean="0">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num>
                        <m:den>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den>
                      </m:f>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𝑑</m:t>
                          </m:r>
                        </m:e>
                        <m:sub>
                          <m:r>
                            <a:rPr kumimoji="1" lang="en-US" altLang="zh-CN" i="1">
                              <a:latin typeface="Cambria Math" panose="02040503050406030204" pitchFamily="18" charset="0"/>
                              <a:ea typeface="Cambria Math" panose="02040503050406030204" pitchFamily="18" charset="0"/>
                            </a:rPr>
                            <m:t>𝜏</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𝐸</m:t>
                          </m:r>
                        </m:e>
                        <m:sub>
                          <m:r>
                            <a:rPr kumimoji="1" lang="en-US" altLang="zh-CN" i="1" smtClean="0">
                              <a:solidFill>
                                <a:srgbClr val="FF0000"/>
                              </a:solidFill>
                              <a:latin typeface="Cambria Math" panose="02040503050406030204" pitchFamily="18" charset="0"/>
                              <a:ea typeface="Cambria Math" panose="02040503050406030204" pitchFamily="18" charset="0"/>
                            </a:rPr>
                            <m:t>𝜏</m:t>
                          </m:r>
                          <m:r>
                            <a:rPr kumimoji="1" lang="en-US" altLang="zh-CN" i="1">
                              <a:solidFill>
                                <a:srgbClr val="FF0000"/>
                              </a:solidFill>
                              <a:latin typeface="Cambria Math" panose="02040503050406030204" pitchFamily="18" charset="0"/>
                            </a:rPr>
                            <m:t>~</m:t>
                          </m:r>
                          <m:sSup>
                            <m:sSupPr>
                              <m:ctrlPr>
                                <a:rPr kumimoji="1" lang="en-US" altLang="zh-CN" i="1">
                                  <a:solidFill>
                                    <a:srgbClr val="FF0000"/>
                                  </a:solidFill>
                                  <a:latin typeface="Cambria Math" panose="02040503050406030204" pitchFamily="18" charset="0"/>
                                </a:rPr>
                              </m:ctrlPr>
                            </m:sSupPr>
                            <m:e>
                              <m:r>
                                <a:rPr kumimoji="1" lang="en-US" altLang="zh-CN" i="1">
                                  <a:solidFill>
                                    <a:srgbClr val="FF0000"/>
                                  </a:solidFill>
                                  <a:latin typeface="Cambria Math" panose="02040503050406030204" pitchFamily="18" charset="0"/>
                                  <a:ea typeface="Cambria Math" panose="02040503050406030204" pitchFamily="18" charset="0"/>
                                </a:rPr>
                                <m:t>𝜋</m:t>
                              </m:r>
                            </m:e>
                            <m:sup>
                              <m:r>
                                <a:rPr kumimoji="1" lang="en-US" altLang="zh-CN" i="1">
                                  <a:solidFill>
                                    <a:srgbClr val="FF0000"/>
                                  </a:solidFill>
                                  <a:latin typeface="Cambria Math" panose="02040503050406030204" pitchFamily="18" charset="0"/>
                                </a:rPr>
                                <m:t>𝑆𝐹𝑇</m:t>
                              </m:r>
                            </m:sup>
                          </m:sSup>
                          <m:d>
                            <m:dPr>
                              <m:ctrlPr>
                                <a:rPr kumimoji="1" lang="en-US" altLang="zh-CN" i="1" smtClean="0">
                                  <a:solidFill>
                                    <a:srgbClr val="FF0000"/>
                                  </a:solidFill>
                                  <a:latin typeface="Cambria Math" panose="02040503050406030204" pitchFamily="18" charset="0"/>
                                </a:rPr>
                              </m:ctrlPr>
                            </m:dPr>
                            <m:e>
                              <m:r>
                                <a:rPr kumimoji="1" lang="en-US" altLang="zh-CN" i="1">
                                  <a:solidFill>
                                    <a:srgbClr val="FF0000"/>
                                  </a:solidFill>
                                  <a:latin typeface="Cambria Math" panose="02040503050406030204" pitchFamily="18" charset="0"/>
                                  <a:ea typeface="Cambria Math" panose="02040503050406030204" pitchFamily="18" charset="0"/>
                                </a:rPr>
                                <m:t>𝜏</m:t>
                              </m:r>
                            </m:e>
                          </m:d>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f>
                        <m:fPr>
                          <m:ctrlPr>
                            <a:rPr kumimoji="1" lang="en-US" altLang="zh-CN" i="1">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𝜋</m:t>
                              </m:r>
                            </m:e>
                            <m:sub>
                              <m:r>
                                <a:rPr kumimoji="1" lang="en-US" altLang="zh-CN" i="1">
                                  <a:latin typeface="Cambria Math" panose="02040503050406030204" pitchFamily="18" charset="0"/>
                                  <a:ea typeface="Cambria Math" panose="02040503050406030204" pitchFamily="18" charset="0"/>
                                </a:rPr>
                                <m:t>𝜙</m:t>
                              </m:r>
                            </m:sub>
                            <m:sup>
                              <m:r>
                                <a:rPr kumimoji="1" lang="en-US" altLang="zh-CN" i="1">
                                  <a:latin typeface="Cambria Math" panose="02040503050406030204" pitchFamily="18" charset="0"/>
                                </a:rPr>
                                <m:t>𝑅𝐿</m:t>
                              </m:r>
                            </m:sup>
                          </m:sSub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num>
                        <m:den>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𝜋</m:t>
                              </m:r>
                            </m:e>
                            <m:sup>
                              <m:r>
                                <a:rPr kumimoji="1" lang="en-US" altLang="zh-CN" i="1">
                                  <a:latin typeface="Cambria Math" panose="02040503050406030204" pitchFamily="18" charset="0"/>
                                </a:rPr>
                                <m:t>𝑆𝐹𝑇</m:t>
                              </m:r>
                            </m:sup>
                          </m:sSup>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𝜏</m:t>
                              </m:r>
                            </m:e>
                          </m:d>
                        </m:den>
                      </m:f>
                      <m:r>
                        <a:rPr kumimoji="1" lang="en-US" altLang="zh-CN" i="1">
                          <a:latin typeface="Cambria Math" panose="02040503050406030204" pitchFamily="18" charset="0"/>
                        </a:rPr>
                        <m:t>]</m:t>
                      </m:r>
                    </m:oMath>
                  </m:oMathPara>
                </a14:m>
                <a:endParaRPr kumimoji="1" lang="zh-CN" altLang="en-US" dirty="0"/>
              </a:p>
            </p:txBody>
          </p:sp>
        </mc:Choice>
        <mc:Fallback xmlns="">
          <p:sp>
            <p:nvSpPr>
              <p:cNvPr id="3" name="文本框 2">
                <a:extLst>
                  <a:ext uri="{FF2B5EF4-FFF2-40B4-BE49-F238E27FC236}">
                    <a16:creationId xmlns:a16="http://schemas.microsoft.com/office/drawing/2014/main" id="{80029E0D-8B54-A84B-8CD3-53B667EB7FE0}"/>
                  </a:ext>
                </a:extLst>
              </p:cNvPr>
              <p:cNvSpPr txBox="1">
                <a:spLocks noRot="1" noChangeAspect="1" noMove="1" noResize="1" noEditPoints="1" noAdjustHandles="1" noChangeArrowheads="1" noChangeShapeType="1" noTextEdit="1"/>
              </p:cNvSpPr>
              <p:nvPr/>
            </p:nvSpPr>
            <p:spPr>
              <a:xfrm>
                <a:off x="625363" y="2970106"/>
                <a:ext cx="10731977" cy="805285"/>
              </a:xfrm>
              <a:prstGeom prst="rect">
                <a:avLst/>
              </a:prstGeom>
              <a:blipFill>
                <a:blip r:embed="rId3"/>
                <a:stretch>
                  <a:fillRect t="-129688" b="-196875"/>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7977C22E-B485-B544-9A52-B716008B1A75}"/>
              </a:ext>
            </a:extLst>
          </p:cNvPr>
          <p:cNvSpPr/>
          <p:nvPr/>
        </p:nvSpPr>
        <p:spPr>
          <a:xfrm>
            <a:off x="867834" y="3386663"/>
            <a:ext cx="723900" cy="220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5D9BF04-7189-8D49-9426-7CE2ADBAC268}"/>
              </a:ext>
            </a:extLst>
          </p:cNvPr>
          <p:cNvSpPr/>
          <p:nvPr/>
        </p:nvSpPr>
        <p:spPr>
          <a:xfrm>
            <a:off x="8919634" y="3389681"/>
            <a:ext cx="859366" cy="220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曲线连接符 13">
            <a:extLst>
              <a:ext uri="{FF2B5EF4-FFF2-40B4-BE49-F238E27FC236}">
                <a16:creationId xmlns:a16="http://schemas.microsoft.com/office/drawing/2014/main" id="{45EE8F6A-DA41-6541-B93E-98EBADB35AA8}"/>
              </a:ext>
            </a:extLst>
          </p:cNvPr>
          <p:cNvCxnSpPr>
            <a:stCxn id="9" idx="2"/>
            <a:endCxn id="10" idx="2"/>
          </p:cNvCxnSpPr>
          <p:nvPr/>
        </p:nvCxnSpPr>
        <p:spPr>
          <a:xfrm rot="16200000" flipH="1">
            <a:off x="5288041" y="-451462"/>
            <a:ext cx="3018" cy="8119533"/>
          </a:xfrm>
          <a:prstGeom prst="curvedConnector3">
            <a:avLst>
              <a:gd name="adj1" fmla="val 22543174"/>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A8E2E4F-EE20-8D47-9817-4C9503A40E06}"/>
              </a:ext>
            </a:extLst>
          </p:cNvPr>
          <p:cNvSpPr txBox="1"/>
          <p:nvPr/>
        </p:nvSpPr>
        <p:spPr>
          <a:xfrm>
            <a:off x="2066552" y="4446721"/>
            <a:ext cx="6445995" cy="369332"/>
          </a:xfrm>
          <a:prstGeom prst="rect">
            <a:avLst/>
          </a:prstGeom>
          <a:noFill/>
        </p:spPr>
        <p:txBody>
          <a:bodyPr wrap="none" rtlCol="0">
            <a:spAutoFit/>
          </a:bodyPr>
          <a:lstStyle/>
          <a:p>
            <a:r>
              <a:rPr kumimoji="1" lang="zh-CN" altLang="en-US" dirty="0"/>
              <a:t>通过加权，可以用之前模型与环境交互的数据来表达当前模型</a:t>
            </a:r>
          </a:p>
        </p:txBody>
      </p:sp>
    </p:spTree>
    <p:extLst>
      <p:ext uri="{BB962C8B-B14F-4D97-AF65-F5344CB8AC3E}">
        <p14:creationId xmlns:p14="http://schemas.microsoft.com/office/powerpoint/2010/main" val="188826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45085"/>
            <a:ext cx="10693400" cy="1325563"/>
          </a:xfrm>
        </p:spPr>
        <p:txBody>
          <a:bodyPr>
            <a:normAutofit/>
          </a:bodyPr>
          <a:lstStyle/>
          <a:p>
            <a:r>
              <a:rPr kumimoji="1" lang="en-US" altLang="zh-CN" dirty="0" err="1"/>
              <a:t>InstructGPT</a:t>
            </a:r>
            <a:r>
              <a:rPr kumimoji="1" lang="en-US" altLang="zh-CN" dirty="0"/>
              <a:t>:</a:t>
            </a:r>
            <a:r>
              <a:rPr kumimoji="1" lang="zh-CN" altLang="en-US" dirty="0"/>
              <a:t>用强化学习再精调语言模型</a:t>
            </a:r>
            <a:endParaRPr kumimoji="1" lang="en-US" altLang="zh-CN" dirty="0"/>
          </a:p>
        </p:txBody>
      </p:sp>
      <p:sp>
        <p:nvSpPr>
          <p:cNvPr id="4" name="文本框 3">
            <a:extLst>
              <a:ext uri="{FF2B5EF4-FFF2-40B4-BE49-F238E27FC236}">
                <a16:creationId xmlns:a16="http://schemas.microsoft.com/office/drawing/2014/main" id="{B8C74277-6439-0D49-90BE-05A9910ED78A}"/>
              </a:ext>
            </a:extLst>
          </p:cNvPr>
          <p:cNvSpPr txBox="1"/>
          <p:nvPr/>
        </p:nvSpPr>
        <p:spPr>
          <a:xfrm>
            <a:off x="6354854" y="6488668"/>
            <a:ext cx="5825634" cy="369332"/>
          </a:xfrm>
          <a:prstGeom prst="rect">
            <a:avLst/>
          </a:prstGeom>
          <a:noFill/>
        </p:spPr>
        <p:txBody>
          <a:bodyPr wrap="none" rtlCol="0">
            <a:spAutoFit/>
          </a:bodyPr>
          <a:lstStyle/>
          <a:p>
            <a:r>
              <a:rPr kumimoji="1" lang="en" altLang="zh-CN" dirty="0"/>
              <a:t>2020-nips-Learning to summarize from human feedback</a:t>
            </a:r>
            <a:endParaRPr kumimoji="1" lang="zh-CN" altLang="en-US" dirty="0"/>
          </a:p>
        </p:txBody>
      </p:sp>
      <p:sp>
        <p:nvSpPr>
          <p:cNvPr id="5" name="文本框 4">
            <a:extLst>
              <a:ext uri="{FF2B5EF4-FFF2-40B4-BE49-F238E27FC236}">
                <a16:creationId xmlns:a16="http://schemas.microsoft.com/office/drawing/2014/main" id="{85F0ACA6-D84E-E34F-B5E0-2482DA9139E2}"/>
              </a:ext>
            </a:extLst>
          </p:cNvPr>
          <p:cNvSpPr txBox="1"/>
          <p:nvPr/>
        </p:nvSpPr>
        <p:spPr>
          <a:xfrm>
            <a:off x="749300" y="1370648"/>
            <a:ext cx="1107996" cy="369332"/>
          </a:xfrm>
          <a:prstGeom prst="rect">
            <a:avLst/>
          </a:prstGeom>
          <a:noFill/>
        </p:spPr>
        <p:txBody>
          <a:bodyPr wrap="none" rtlCol="0">
            <a:spAutoFit/>
          </a:bodyPr>
          <a:lstStyle/>
          <a:p>
            <a:r>
              <a:rPr kumimoji="1" lang="zh-CN" altLang="en-US" dirty="0"/>
              <a:t>关于奖励</a:t>
            </a:r>
          </a:p>
        </p:txBody>
      </p:sp>
      <p:sp>
        <p:nvSpPr>
          <p:cNvPr id="64" name="矩形 63">
            <a:extLst>
              <a:ext uri="{FF2B5EF4-FFF2-40B4-BE49-F238E27FC236}">
                <a16:creationId xmlns:a16="http://schemas.microsoft.com/office/drawing/2014/main" id="{8974FDD1-4A27-9443-A736-E5F701D3827E}"/>
              </a:ext>
            </a:extLst>
          </p:cNvPr>
          <p:cNvSpPr/>
          <p:nvPr/>
        </p:nvSpPr>
        <p:spPr>
          <a:xfrm>
            <a:off x="1754005" y="2068261"/>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65" name="矩形 64">
            <a:extLst>
              <a:ext uri="{FF2B5EF4-FFF2-40B4-BE49-F238E27FC236}">
                <a16:creationId xmlns:a16="http://schemas.microsoft.com/office/drawing/2014/main" id="{A547522D-9181-9D45-BE7F-99AC0D2B55EA}"/>
              </a:ext>
            </a:extLst>
          </p:cNvPr>
          <p:cNvSpPr/>
          <p:nvPr/>
        </p:nvSpPr>
        <p:spPr>
          <a:xfrm>
            <a:off x="3370887" y="2068261"/>
            <a:ext cx="945931" cy="546538"/>
          </a:xfrm>
          <a:prstGeom prst="rect">
            <a:avLst/>
          </a:prstGeom>
          <a:solidFill>
            <a:srgbClr val="3D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智能体</a:t>
            </a:r>
          </a:p>
        </p:txBody>
      </p:sp>
      <p:sp>
        <p:nvSpPr>
          <p:cNvPr id="66" name="矩形 65">
            <a:extLst>
              <a:ext uri="{FF2B5EF4-FFF2-40B4-BE49-F238E27FC236}">
                <a16:creationId xmlns:a16="http://schemas.microsoft.com/office/drawing/2014/main" id="{1EF61257-4D66-F44E-BAD9-F5A27628CDF0}"/>
              </a:ext>
            </a:extLst>
          </p:cNvPr>
          <p:cNvSpPr/>
          <p:nvPr/>
        </p:nvSpPr>
        <p:spPr>
          <a:xfrm>
            <a:off x="4987769" y="2068261"/>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67" name="矩形 66">
            <a:extLst>
              <a:ext uri="{FF2B5EF4-FFF2-40B4-BE49-F238E27FC236}">
                <a16:creationId xmlns:a16="http://schemas.microsoft.com/office/drawing/2014/main" id="{7C9BFB54-5033-5E46-8A0D-4F9B44808E6E}"/>
              </a:ext>
            </a:extLst>
          </p:cNvPr>
          <p:cNvSpPr/>
          <p:nvPr/>
        </p:nvSpPr>
        <p:spPr>
          <a:xfrm>
            <a:off x="6604651" y="2068261"/>
            <a:ext cx="945931" cy="546538"/>
          </a:xfrm>
          <a:prstGeom prst="rect">
            <a:avLst/>
          </a:prstGeom>
          <a:solidFill>
            <a:srgbClr val="3D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智能体</a:t>
            </a:r>
          </a:p>
        </p:txBody>
      </p:sp>
      <p:sp>
        <p:nvSpPr>
          <p:cNvPr id="68" name="矩形 67">
            <a:extLst>
              <a:ext uri="{FF2B5EF4-FFF2-40B4-BE49-F238E27FC236}">
                <a16:creationId xmlns:a16="http://schemas.microsoft.com/office/drawing/2014/main" id="{81C9E9C7-1A59-2748-9E30-31B89A5CEC01}"/>
              </a:ext>
            </a:extLst>
          </p:cNvPr>
          <p:cNvSpPr/>
          <p:nvPr/>
        </p:nvSpPr>
        <p:spPr>
          <a:xfrm>
            <a:off x="8221533" y="2068111"/>
            <a:ext cx="945931" cy="546538"/>
          </a:xfrm>
          <a:prstGeom prst="rect">
            <a:avLst/>
          </a:prstGeom>
          <a:solidFill>
            <a:srgbClr val="F2B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环境</a:t>
            </a:r>
          </a:p>
        </p:txBody>
      </p:sp>
      <p:sp>
        <p:nvSpPr>
          <p:cNvPr id="69" name="椭圆 68">
            <a:extLst>
              <a:ext uri="{FF2B5EF4-FFF2-40B4-BE49-F238E27FC236}">
                <a16:creationId xmlns:a16="http://schemas.microsoft.com/office/drawing/2014/main" id="{911BB1FC-4E7C-2A47-9369-49CE175F01D9}"/>
              </a:ext>
            </a:extLst>
          </p:cNvPr>
          <p:cNvSpPr/>
          <p:nvPr/>
        </p:nvSpPr>
        <p:spPr>
          <a:xfrm>
            <a:off x="9448507" y="229148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B60774E7-5ED5-A340-8120-CA4F37E651DE}"/>
              </a:ext>
            </a:extLst>
          </p:cNvPr>
          <p:cNvSpPr/>
          <p:nvPr/>
        </p:nvSpPr>
        <p:spPr>
          <a:xfrm>
            <a:off x="9716446" y="229148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1" name="椭圆 70">
            <a:extLst>
              <a:ext uri="{FF2B5EF4-FFF2-40B4-BE49-F238E27FC236}">
                <a16:creationId xmlns:a16="http://schemas.microsoft.com/office/drawing/2014/main" id="{C1F90F6B-57E3-1146-83ED-C0AE4CF7B539}"/>
              </a:ext>
            </a:extLst>
          </p:cNvPr>
          <p:cNvSpPr/>
          <p:nvPr/>
        </p:nvSpPr>
        <p:spPr>
          <a:xfrm>
            <a:off x="9580768" y="229148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4E520986-9D01-7341-A093-C56DBA6D7337}"/>
              </a:ext>
            </a:extLst>
          </p:cNvPr>
          <p:cNvSpPr/>
          <p:nvPr/>
        </p:nvSpPr>
        <p:spPr>
          <a:xfrm>
            <a:off x="2562444" y="3348758"/>
            <a:ext cx="945931" cy="546538"/>
          </a:xfrm>
          <a:prstGeom prst="rect">
            <a:avLst/>
          </a:prstGeom>
          <a:solidFill>
            <a:srgbClr val="629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奖励</a:t>
            </a: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C735A30E-A113-7240-B166-A69093C8997C}"/>
                  </a:ext>
                </a:extLst>
              </p:cNvPr>
              <p:cNvSpPr txBox="1"/>
              <p:nvPr/>
            </p:nvSpPr>
            <p:spPr>
              <a:xfrm>
                <a:off x="2001491" y="2668403"/>
                <a:ext cx="450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3" name="文本框 72">
                <a:extLst>
                  <a:ext uri="{FF2B5EF4-FFF2-40B4-BE49-F238E27FC236}">
                    <a16:creationId xmlns:a16="http://schemas.microsoft.com/office/drawing/2014/main" id="{C735A30E-A113-7240-B166-A69093C8997C}"/>
                  </a:ext>
                </a:extLst>
              </p:cNvPr>
              <p:cNvSpPr txBox="1">
                <a:spLocks noRot="1" noChangeAspect="1" noMove="1" noResize="1" noEditPoints="1" noAdjustHandles="1" noChangeArrowheads="1" noChangeShapeType="1" noTextEdit="1"/>
              </p:cNvSpPr>
              <p:nvPr/>
            </p:nvSpPr>
            <p:spPr>
              <a:xfrm>
                <a:off x="2001491" y="2668403"/>
                <a:ext cx="450957"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159A8F12-2226-EF46-834F-14839B7460E8}"/>
                  </a:ext>
                </a:extLst>
              </p:cNvPr>
              <p:cNvSpPr txBox="1"/>
              <p:nvPr/>
            </p:nvSpPr>
            <p:spPr>
              <a:xfrm>
                <a:off x="3618373" y="1620998"/>
                <a:ext cx="450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4" name="文本框 73">
                <a:extLst>
                  <a:ext uri="{FF2B5EF4-FFF2-40B4-BE49-F238E27FC236}">
                    <a16:creationId xmlns:a16="http://schemas.microsoft.com/office/drawing/2014/main" id="{159A8F12-2226-EF46-834F-14839B7460E8}"/>
                  </a:ext>
                </a:extLst>
              </p:cNvPr>
              <p:cNvSpPr txBox="1">
                <a:spLocks noRot="1" noChangeAspect="1" noMove="1" noResize="1" noEditPoints="1" noAdjustHandles="1" noChangeArrowheads="1" noChangeShapeType="1" noTextEdit="1"/>
              </p:cNvSpPr>
              <p:nvPr/>
            </p:nvSpPr>
            <p:spPr>
              <a:xfrm>
                <a:off x="3618373" y="1620998"/>
                <a:ext cx="45095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37C0A86-418C-F042-82D4-47CCF9147354}"/>
                  </a:ext>
                </a:extLst>
              </p:cNvPr>
              <p:cNvSpPr txBox="1"/>
              <p:nvPr/>
            </p:nvSpPr>
            <p:spPr>
              <a:xfrm>
                <a:off x="3618373" y="2668403"/>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5" name="文本框 74">
                <a:extLst>
                  <a:ext uri="{FF2B5EF4-FFF2-40B4-BE49-F238E27FC236}">
                    <a16:creationId xmlns:a16="http://schemas.microsoft.com/office/drawing/2014/main" id="{437C0A86-418C-F042-82D4-47CCF9147354}"/>
                  </a:ext>
                </a:extLst>
              </p:cNvPr>
              <p:cNvSpPr txBox="1">
                <a:spLocks noRot="1" noChangeAspect="1" noMove="1" noResize="1" noEditPoints="1" noAdjustHandles="1" noChangeArrowheads="1" noChangeShapeType="1" noTextEdit="1"/>
              </p:cNvSpPr>
              <p:nvPr/>
            </p:nvSpPr>
            <p:spPr>
              <a:xfrm>
                <a:off x="3618373" y="2668403"/>
                <a:ext cx="47743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992D37B4-D99E-D444-8C09-872746128B0C}"/>
                  </a:ext>
                </a:extLst>
              </p:cNvPr>
              <p:cNvSpPr txBox="1"/>
              <p:nvPr/>
            </p:nvSpPr>
            <p:spPr>
              <a:xfrm>
                <a:off x="5222015" y="1620998"/>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76" name="文本框 75">
                <a:extLst>
                  <a:ext uri="{FF2B5EF4-FFF2-40B4-BE49-F238E27FC236}">
                    <a16:creationId xmlns:a16="http://schemas.microsoft.com/office/drawing/2014/main" id="{992D37B4-D99E-D444-8C09-872746128B0C}"/>
                  </a:ext>
                </a:extLst>
              </p:cNvPr>
              <p:cNvSpPr txBox="1">
                <a:spLocks noRot="1" noChangeAspect="1" noMove="1" noResize="1" noEditPoints="1" noAdjustHandles="1" noChangeArrowheads="1" noChangeShapeType="1" noTextEdit="1"/>
              </p:cNvSpPr>
              <p:nvPr/>
            </p:nvSpPr>
            <p:spPr>
              <a:xfrm>
                <a:off x="5222015" y="1620998"/>
                <a:ext cx="47743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571B7FC-38A0-C543-A8F7-0E2DB8ECFCDC}"/>
                  </a:ext>
                </a:extLst>
              </p:cNvPr>
              <p:cNvSpPr txBox="1"/>
              <p:nvPr/>
            </p:nvSpPr>
            <p:spPr>
              <a:xfrm>
                <a:off x="5213785" y="2692730"/>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77" name="文本框 76">
                <a:extLst>
                  <a:ext uri="{FF2B5EF4-FFF2-40B4-BE49-F238E27FC236}">
                    <a16:creationId xmlns:a16="http://schemas.microsoft.com/office/drawing/2014/main" id="{C571B7FC-38A0-C543-A8F7-0E2DB8ECFCDC}"/>
                  </a:ext>
                </a:extLst>
              </p:cNvPr>
              <p:cNvSpPr txBox="1">
                <a:spLocks noRot="1" noChangeAspect="1" noMove="1" noResize="1" noEditPoints="1" noAdjustHandles="1" noChangeArrowheads="1" noChangeShapeType="1" noTextEdit="1"/>
              </p:cNvSpPr>
              <p:nvPr/>
            </p:nvSpPr>
            <p:spPr>
              <a:xfrm>
                <a:off x="5213785" y="2692730"/>
                <a:ext cx="456279"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65A78F2C-B982-4243-9657-E34F7F367F8C}"/>
                  </a:ext>
                </a:extLst>
              </p:cNvPr>
              <p:cNvSpPr txBox="1"/>
              <p:nvPr/>
            </p:nvSpPr>
            <p:spPr>
              <a:xfrm>
                <a:off x="6852138" y="1620998"/>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78" name="文本框 77">
                <a:extLst>
                  <a:ext uri="{FF2B5EF4-FFF2-40B4-BE49-F238E27FC236}">
                    <a16:creationId xmlns:a16="http://schemas.microsoft.com/office/drawing/2014/main" id="{65A78F2C-B982-4243-9657-E34F7F367F8C}"/>
                  </a:ext>
                </a:extLst>
              </p:cNvPr>
              <p:cNvSpPr txBox="1">
                <a:spLocks noRot="1" noChangeAspect="1" noMove="1" noResize="1" noEditPoints="1" noAdjustHandles="1" noChangeArrowheads="1" noChangeShapeType="1" noTextEdit="1"/>
              </p:cNvSpPr>
              <p:nvPr/>
            </p:nvSpPr>
            <p:spPr>
              <a:xfrm>
                <a:off x="6852138" y="1620998"/>
                <a:ext cx="45627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1AA7A70B-86ED-A64F-8963-B6637C39734A}"/>
                  </a:ext>
                </a:extLst>
              </p:cNvPr>
              <p:cNvSpPr txBox="1"/>
              <p:nvPr/>
            </p:nvSpPr>
            <p:spPr>
              <a:xfrm>
                <a:off x="6852138" y="2692730"/>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79" name="文本框 78">
                <a:extLst>
                  <a:ext uri="{FF2B5EF4-FFF2-40B4-BE49-F238E27FC236}">
                    <a16:creationId xmlns:a16="http://schemas.microsoft.com/office/drawing/2014/main" id="{1AA7A70B-86ED-A64F-8963-B6637C39734A}"/>
                  </a:ext>
                </a:extLst>
              </p:cNvPr>
              <p:cNvSpPr txBox="1">
                <a:spLocks noRot="1" noChangeAspect="1" noMove="1" noResize="1" noEditPoints="1" noAdjustHandles="1" noChangeArrowheads="1" noChangeShapeType="1" noTextEdit="1"/>
              </p:cNvSpPr>
              <p:nvPr/>
            </p:nvSpPr>
            <p:spPr>
              <a:xfrm>
                <a:off x="6852138" y="2692730"/>
                <a:ext cx="48276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F76E8581-5751-A94D-8D91-4922B6456C68}"/>
                  </a:ext>
                </a:extLst>
              </p:cNvPr>
              <p:cNvSpPr txBox="1"/>
              <p:nvPr/>
            </p:nvSpPr>
            <p:spPr>
              <a:xfrm>
                <a:off x="8466358" y="2668403"/>
                <a:ext cx="4562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80" name="文本框 79">
                <a:extLst>
                  <a:ext uri="{FF2B5EF4-FFF2-40B4-BE49-F238E27FC236}">
                    <a16:creationId xmlns:a16="http://schemas.microsoft.com/office/drawing/2014/main" id="{F76E8581-5751-A94D-8D91-4922B6456C68}"/>
                  </a:ext>
                </a:extLst>
              </p:cNvPr>
              <p:cNvSpPr txBox="1">
                <a:spLocks noRot="1" noChangeAspect="1" noMove="1" noResize="1" noEditPoints="1" noAdjustHandles="1" noChangeArrowheads="1" noChangeShapeType="1" noTextEdit="1"/>
              </p:cNvSpPr>
              <p:nvPr/>
            </p:nvSpPr>
            <p:spPr>
              <a:xfrm>
                <a:off x="8466358" y="2668403"/>
                <a:ext cx="456279"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328E389-3886-FB48-965B-B88C0D9B4172}"/>
                  </a:ext>
                </a:extLst>
              </p:cNvPr>
              <p:cNvSpPr txBox="1"/>
              <p:nvPr/>
            </p:nvSpPr>
            <p:spPr>
              <a:xfrm>
                <a:off x="8453117" y="1620998"/>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81" name="文本框 80">
                <a:extLst>
                  <a:ext uri="{FF2B5EF4-FFF2-40B4-BE49-F238E27FC236}">
                    <a16:creationId xmlns:a16="http://schemas.microsoft.com/office/drawing/2014/main" id="{8328E389-3886-FB48-965B-B88C0D9B4172}"/>
                  </a:ext>
                </a:extLst>
              </p:cNvPr>
              <p:cNvSpPr txBox="1">
                <a:spLocks noRot="1" noChangeAspect="1" noMove="1" noResize="1" noEditPoints="1" noAdjustHandles="1" noChangeArrowheads="1" noChangeShapeType="1" noTextEdit="1"/>
              </p:cNvSpPr>
              <p:nvPr/>
            </p:nvSpPr>
            <p:spPr>
              <a:xfrm>
                <a:off x="8453117" y="1620998"/>
                <a:ext cx="482760" cy="369332"/>
              </a:xfrm>
              <a:prstGeom prst="rect">
                <a:avLst/>
              </a:prstGeom>
              <a:blipFill>
                <a:blip r:embed="rId11"/>
                <a:stretch>
                  <a:fillRect/>
                </a:stretch>
              </a:blipFill>
            </p:spPr>
            <p:txBody>
              <a:bodyPr/>
              <a:lstStyle/>
              <a:p>
                <a:r>
                  <a:rPr lang="zh-CN" altLang="en-US">
                    <a:noFill/>
                  </a:rPr>
                  <a:t> </a:t>
                </a:r>
              </a:p>
            </p:txBody>
          </p:sp>
        </mc:Fallback>
      </mc:AlternateContent>
      <p:cxnSp>
        <p:nvCxnSpPr>
          <p:cNvPr id="82" name="直线箭头连接符 81">
            <a:extLst>
              <a:ext uri="{FF2B5EF4-FFF2-40B4-BE49-F238E27FC236}">
                <a16:creationId xmlns:a16="http://schemas.microsoft.com/office/drawing/2014/main" id="{4E89A497-AF22-7E4E-AC89-C418862374BA}"/>
              </a:ext>
            </a:extLst>
          </p:cNvPr>
          <p:cNvCxnSpPr>
            <a:stCxn id="73" idx="0"/>
          </p:cNvCxnSpPr>
          <p:nvPr/>
        </p:nvCxnSpPr>
        <p:spPr>
          <a:xfrm flipH="1">
            <a:off x="2226969" y="2668403"/>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57ED08C8-95AC-B747-BD3D-02B4384D8F5C}"/>
              </a:ext>
            </a:extLst>
          </p:cNvPr>
          <p:cNvCxnSpPr/>
          <p:nvPr/>
        </p:nvCxnSpPr>
        <p:spPr>
          <a:xfrm flipH="1">
            <a:off x="3857092" y="2667134"/>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F2CEC0AC-C8A4-3641-BEBE-A190824134A2}"/>
              </a:ext>
            </a:extLst>
          </p:cNvPr>
          <p:cNvCxnSpPr/>
          <p:nvPr/>
        </p:nvCxnSpPr>
        <p:spPr>
          <a:xfrm flipH="1">
            <a:off x="5453991" y="2667134"/>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56300B95-D011-9B4B-95FC-042C25F6DD73}"/>
              </a:ext>
            </a:extLst>
          </p:cNvPr>
          <p:cNvCxnSpPr/>
          <p:nvPr/>
        </p:nvCxnSpPr>
        <p:spPr>
          <a:xfrm flipH="1">
            <a:off x="7065220" y="2667134"/>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389B7897-A8B3-D246-BC21-2D035839CC66}"/>
              </a:ext>
            </a:extLst>
          </p:cNvPr>
          <p:cNvCxnSpPr/>
          <p:nvPr/>
        </p:nvCxnSpPr>
        <p:spPr>
          <a:xfrm flipH="1">
            <a:off x="8691658" y="2665865"/>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F16AB09B-B8D7-9544-AD86-41468B21CF6A}"/>
              </a:ext>
            </a:extLst>
          </p:cNvPr>
          <p:cNvCxnSpPr/>
          <p:nvPr/>
        </p:nvCxnSpPr>
        <p:spPr>
          <a:xfrm flipH="1">
            <a:off x="3823225" y="1922065"/>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447A1380-D2F6-A249-8612-80DE369ADE7B}"/>
              </a:ext>
            </a:extLst>
          </p:cNvPr>
          <p:cNvCxnSpPr/>
          <p:nvPr/>
        </p:nvCxnSpPr>
        <p:spPr>
          <a:xfrm flipH="1">
            <a:off x="5420124" y="1922065"/>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365E3C89-9AF9-B346-9B42-597F2E0E13EC}"/>
              </a:ext>
            </a:extLst>
          </p:cNvPr>
          <p:cNvCxnSpPr/>
          <p:nvPr/>
        </p:nvCxnSpPr>
        <p:spPr>
          <a:xfrm flipH="1">
            <a:off x="7031353" y="1922065"/>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C3558905-8853-6447-A278-0B9E3E6AF30B}"/>
              </a:ext>
            </a:extLst>
          </p:cNvPr>
          <p:cNvCxnSpPr/>
          <p:nvPr/>
        </p:nvCxnSpPr>
        <p:spPr>
          <a:xfrm flipH="1">
            <a:off x="8657791" y="1920796"/>
            <a:ext cx="1" cy="11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曲线连接符 90">
            <a:extLst>
              <a:ext uri="{FF2B5EF4-FFF2-40B4-BE49-F238E27FC236}">
                <a16:creationId xmlns:a16="http://schemas.microsoft.com/office/drawing/2014/main" id="{8D0804C1-F19C-D94C-A39D-75A7B1F93FCC}"/>
              </a:ext>
            </a:extLst>
          </p:cNvPr>
          <p:cNvCxnSpPr>
            <a:stCxn id="73" idx="3"/>
            <a:endCxn id="74" idx="1"/>
          </p:cNvCxnSpPr>
          <p:nvPr/>
        </p:nvCxnSpPr>
        <p:spPr>
          <a:xfrm flipV="1">
            <a:off x="2452448" y="1805664"/>
            <a:ext cx="1165925" cy="1047405"/>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a:extLst>
              <a:ext uri="{FF2B5EF4-FFF2-40B4-BE49-F238E27FC236}">
                <a16:creationId xmlns:a16="http://schemas.microsoft.com/office/drawing/2014/main" id="{EF52C723-27DD-EE44-A04D-4C199FF80FED}"/>
              </a:ext>
            </a:extLst>
          </p:cNvPr>
          <p:cNvCxnSpPr>
            <a:cxnSpLocks/>
            <a:stCxn id="75" idx="3"/>
            <a:endCxn id="76" idx="1"/>
          </p:cNvCxnSpPr>
          <p:nvPr/>
        </p:nvCxnSpPr>
        <p:spPr>
          <a:xfrm flipV="1">
            <a:off x="4095811" y="1805664"/>
            <a:ext cx="1126204" cy="1047405"/>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曲线连接符 92">
            <a:extLst>
              <a:ext uri="{FF2B5EF4-FFF2-40B4-BE49-F238E27FC236}">
                <a16:creationId xmlns:a16="http://schemas.microsoft.com/office/drawing/2014/main" id="{ACEDC1CC-8549-7046-B82F-B2DC5216751B}"/>
              </a:ext>
            </a:extLst>
          </p:cNvPr>
          <p:cNvCxnSpPr>
            <a:cxnSpLocks/>
            <a:stCxn id="77" idx="3"/>
            <a:endCxn id="78" idx="1"/>
          </p:cNvCxnSpPr>
          <p:nvPr/>
        </p:nvCxnSpPr>
        <p:spPr>
          <a:xfrm flipV="1">
            <a:off x="5670064" y="1805664"/>
            <a:ext cx="1182074" cy="1071732"/>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a:extLst>
              <a:ext uri="{FF2B5EF4-FFF2-40B4-BE49-F238E27FC236}">
                <a16:creationId xmlns:a16="http://schemas.microsoft.com/office/drawing/2014/main" id="{25ED187A-E8A2-2D4B-8DEE-6659D268FFC4}"/>
              </a:ext>
            </a:extLst>
          </p:cNvPr>
          <p:cNvCxnSpPr>
            <a:cxnSpLocks/>
            <a:stCxn id="79" idx="3"/>
            <a:endCxn id="81" idx="1"/>
          </p:cNvCxnSpPr>
          <p:nvPr/>
        </p:nvCxnSpPr>
        <p:spPr>
          <a:xfrm flipV="1">
            <a:off x="7334898" y="1805664"/>
            <a:ext cx="1118219" cy="1071732"/>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999D97C1-02F3-D249-8D7F-0932186B88E0}"/>
              </a:ext>
            </a:extLst>
          </p:cNvPr>
          <p:cNvSpPr/>
          <p:nvPr/>
        </p:nvSpPr>
        <p:spPr>
          <a:xfrm>
            <a:off x="5852481" y="3348758"/>
            <a:ext cx="945931" cy="546538"/>
          </a:xfrm>
          <a:prstGeom prst="rect">
            <a:avLst/>
          </a:prstGeom>
          <a:solidFill>
            <a:srgbClr val="629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奖励</a:t>
            </a:r>
          </a:p>
        </p:txBody>
      </p:sp>
      <p:cxnSp>
        <p:nvCxnSpPr>
          <p:cNvPr id="96" name="直线箭头连接符 95">
            <a:extLst>
              <a:ext uri="{FF2B5EF4-FFF2-40B4-BE49-F238E27FC236}">
                <a16:creationId xmlns:a16="http://schemas.microsoft.com/office/drawing/2014/main" id="{33A73175-E92D-1442-851C-44151E5F3619}"/>
              </a:ext>
            </a:extLst>
          </p:cNvPr>
          <p:cNvCxnSpPr>
            <a:stCxn id="73" idx="2"/>
            <a:endCxn id="72" idx="0"/>
          </p:cNvCxnSpPr>
          <p:nvPr/>
        </p:nvCxnSpPr>
        <p:spPr>
          <a:xfrm>
            <a:off x="2226970" y="3037735"/>
            <a:ext cx="808440" cy="311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9881B6BB-7733-E74F-958C-F3CC30A3E058}"/>
              </a:ext>
            </a:extLst>
          </p:cNvPr>
          <p:cNvCxnSpPr>
            <a:cxnSpLocks/>
            <a:stCxn id="75" idx="2"/>
            <a:endCxn id="72" idx="0"/>
          </p:cNvCxnSpPr>
          <p:nvPr/>
        </p:nvCxnSpPr>
        <p:spPr>
          <a:xfrm flipH="1">
            <a:off x="3035410" y="3037735"/>
            <a:ext cx="821682" cy="311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AEA8B741-05AF-C348-9B43-D0369AA66621}"/>
              </a:ext>
            </a:extLst>
          </p:cNvPr>
          <p:cNvCxnSpPr>
            <a:cxnSpLocks/>
            <a:stCxn id="77" idx="2"/>
            <a:endCxn id="95" idx="0"/>
          </p:cNvCxnSpPr>
          <p:nvPr/>
        </p:nvCxnSpPr>
        <p:spPr>
          <a:xfrm>
            <a:off x="5441925" y="3062062"/>
            <a:ext cx="883522"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5DB3D212-DE65-B248-9D64-0F68F4C01A2A}"/>
              </a:ext>
            </a:extLst>
          </p:cNvPr>
          <p:cNvCxnSpPr>
            <a:cxnSpLocks/>
            <a:stCxn id="79" idx="2"/>
            <a:endCxn id="95" idx="0"/>
          </p:cNvCxnSpPr>
          <p:nvPr/>
        </p:nvCxnSpPr>
        <p:spPr>
          <a:xfrm flipH="1">
            <a:off x="6325447" y="3062062"/>
            <a:ext cx="768071"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F275DDD1-B554-CA4B-8E11-238F264B5E1F}"/>
                  </a:ext>
                </a:extLst>
              </p:cNvPr>
              <p:cNvSpPr txBox="1"/>
              <p:nvPr/>
            </p:nvSpPr>
            <p:spPr>
              <a:xfrm>
                <a:off x="2815809" y="3838302"/>
                <a:ext cx="432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00" name="文本框 99">
                <a:extLst>
                  <a:ext uri="{FF2B5EF4-FFF2-40B4-BE49-F238E27FC236}">
                    <a16:creationId xmlns:a16="http://schemas.microsoft.com/office/drawing/2014/main" id="{F275DDD1-B554-CA4B-8E11-238F264B5E1F}"/>
                  </a:ext>
                </a:extLst>
              </p:cNvPr>
              <p:cNvSpPr txBox="1">
                <a:spLocks noRot="1" noChangeAspect="1" noMove="1" noResize="1" noEditPoints="1" noAdjustHandles="1" noChangeArrowheads="1" noChangeShapeType="1" noTextEdit="1"/>
              </p:cNvSpPr>
              <p:nvPr/>
            </p:nvSpPr>
            <p:spPr>
              <a:xfrm>
                <a:off x="2815809" y="3838302"/>
                <a:ext cx="432811"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E3BC5194-6578-1A40-B715-E62DB5741C60}"/>
                  </a:ext>
                </a:extLst>
              </p:cNvPr>
              <p:cNvSpPr txBox="1"/>
              <p:nvPr/>
            </p:nvSpPr>
            <p:spPr>
              <a:xfrm>
                <a:off x="6109041" y="3832645"/>
                <a:ext cx="438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101" name="文本框 100">
                <a:extLst>
                  <a:ext uri="{FF2B5EF4-FFF2-40B4-BE49-F238E27FC236}">
                    <a16:creationId xmlns:a16="http://schemas.microsoft.com/office/drawing/2014/main" id="{E3BC5194-6578-1A40-B715-E62DB5741C60}"/>
                  </a:ext>
                </a:extLst>
              </p:cNvPr>
              <p:cNvSpPr txBox="1">
                <a:spLocks noRot="1" noChangeAspect="1" noMove="1" noResize="1" noEditPoints="1" noAdjustHandles="1" noChangeArrowheads="1" noChangeShapeType="1" noTextEdit="1"/>
              </p:cNvSpPr>
              <p:nvPr/>
            </p:nvSpPr>
            <p:spPr>
              <a:xfrm>
                <a:off x="6109041" y="3832645"/>
                <a:ext cx="438132" cy="369332"/>
              </a:xfrm>
              <a:prstGeom prst="rect">
                <a:avLst/>
              </a:prstGeom>
              <a:blipFill>
                <a:blip r:embed="rId13"/>
                <a:stretch>
                  <a:fillRect/>
                </a:stretch>
              </a:blipFill>
            </p:spPr>
            <p:txBody>
              <a:bodyPr/>
              <a:lstStyle/>
              <a:p>
                <a:r>
                  <a:rPr lang="zh-CN" altLang="en-US">
                    <a:noFill/>
                  </a:rPr>
                  <a:t> </a:t>
                </a:r>
              </a:p>
            </p:txBody>
          </p:sp>
        </mc:Fallback>
      </mc:AlternateContent>
      <p:cxnSp>
        <p:nvCxnSpPr>
          <p:cNvPr id="102" name="直线连接符 101">
            <a:extLst>
              <a:ext uri="{FF2B5EF4-FFF2-40B4-BE49-F238E27FC236}">
                <a16:creationId xmlns:a16="http://schemas.microsoft.com/office/drawing/2014/main" id="{A7261A17-D74D-384A-B59E-C087C15CF43B}"/>
              </a:ext>
            </a:extLst>
          </p:cNvPr>
          <p:cNvCxnSpPr>
            <a:cxnSpLocks/>
          </p:cNvCxnSpPr>
          <p:nvPr/>
        </p:nvCxnSpPr>
        <p:spPr>
          <a:xfrm>
            <a:off x="3032214" y="4495817"/>
            <a:ext cx="6729951" cy="7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87A581F1-97D6-5F48-8FE4-E97F3FE9A342}"/>
              </a:ext>
            </a:extLst>
          </p:cNvPr>
          <p:cNvCxnSpPr>
            <a:stCxn id="100" idx="2"/>
          </p:cNvCxnSpPr>
          <p:nvPr/>
        </p:nvCxnSpPr>
        <p:spPr>
          <a:xfrm flipH="1">
            <a:off x="3032214" y="4207634"/>
            <a:ext cx="1" cy="288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B9B5B9DD-EAFE-7845-A6C3-C9083DC7970A}"/>
              </a:ext>
            </a:extLst>
          </p:cNvPr>
          <p:cNvCxnSpPr/>
          <p:nvPr/>
        </p:nvCxnSpPr>
        <p:spPr>
          <a:xfrm flipH="1">
            <a:off x="6325446" y="4214869"/>
            <a:ext cx="1" cy="288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8695246E-8784-F44F-89D5-6E780C5068D5}"/>
              </a:ext>
            </a:extLst>
          </p:cNvPr>
          <p:cNvCxnSpPr/>
          <p:nvPr/>
        </p:nvCxnSpPr>
        <p:spPr>
          <a:xfrm flipH="1">
            <a:off x="9215271" y="4503052"/>
            <a:ext cx="1" cy="28818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CD9E2C35-E71A-964D-9335-4373E14DBDE6}"/>
                  </a:ext>
                </a:extLst>
              </p:cNvPr>
              <p:cNvSpPr txBox="1"/>
              <p:nvPr/>
            </p:nvSpPr>
            <p:spPr>
              <a:xfrm>
                <a:off x="8361680" y="4845503"/>
                <a:ext cx="1520929"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𝑅</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𝑡</m:t>
                              </m:r>
                            </m:sub>
                          </m:sSub>
                        </m:e>
                      </m:nary>
                    </m:oMath>
                  </m:oMathPara>
                </a14:m>
                <a:endParaRPr kumimoji="1" lang="zh-CN" altLang="en-US" dirty="0"/>
              </a:p>
            </p:txBody>
          </p:sp>
        </mc:Choice>
        <mc:Fallback xmlns="">
          <p:sp>
            <p:nvSpPr>
              <p:cNvPr id="120" name="文本框 119">
                <a:extLst>
                  <a:ext uri="{FF2B5EF4-FFF2-40B4-BE49-F238E27FC236}">
                    <a16:creationId xmlns:a16="http://schemas.microsoft.com/office/drawing/2014/main" id="{CD9E2C35-E71A-964D-9335-4373E14DBDE6}"/>
                  </a:ext>
                </a:extLst>
              </p:cNvPr>
              <p:cNvSpPr txBox="1">
                <a:spLocks noRot="1" noChangeAspect="1" noMove="1" noResize="1" noEditPoints="1" noAdjustHandles="1" noChangeArrowheads="1" noChangeShapeType="1" noTextEdit="1"/>
              </p:cNvSpPr>
              <p:nvPr/>
            </p:nvSpPr>
            <p:spPr>
              <a:xfrm>
                <a:off x="8361680" y="4845503"/>
                <a:ext cx="1520929" cy="871201"/>
              </a:xfrm>
              <a:prstGeom prst="rect">
                <a:avLst/>
              </a:prstGeom>
              <a:blipFill>
                <a:blip r:embed="rId14"/>
                <a:stretch>
                  <a:fillRect t="-95652" r="-15000" b="-150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C7AFB5EA-D2AB-E449-8544-04B919FC346B}"/>
                  </a:ext>
                </a:extLst>
              </p:cNvPr>
              <p:cNvSpPr txBox="1"/>
              <p:nvPr/>
            </p:nvSpPr>
            <p:spPr>
              <a:xfrm>
                <a:off x="749300" y="4702713"/>
                <a:ext cx="6555192" cy="8712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𝜙</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𝐸</m:t>
                          </m:r>
                        </m:e>
                        <m:sub>
                          <m:r>
                            <a:rPr kumimoji="1" lang="en-US" altLang="zh-CN" b="0" i="1" smtClean="0">
                              <a:latin typeface="Cambria Math" panose="02040503050406030204" pitchFamily="18" charset="0"/>
                              <a:ea typeface="Cambria Math" panose="02040503050406030204" pitchFamily="18" charset="0"/>
                            </a:rPr>
                            <m:t>𝜏</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𝑝</m:t>
                              </m:r>
                            </m:e>
                            <m:sub>
                              <m:r>
                                <a:rPr kumimoji="1" lang="en-US" altLang="zh-CN" b="0" i="1" smtClean="0">
                                  <a:latin typeface="Cambria Math" panose="02040503050406030204" pitchFamily="18" charset="0"/>
                                  <a:ea typeface="Cambria Math" panose="02040503050406030204" pitchFamily="18" charset="0"/>
                                </a:rPr>
                                <m:t>𝜙</m:t>
                              </m:r>
                            </m:sub>
                          </m:sSub>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𝜏</m:t>
                              </m:r>
                            </m:e>
                          </m:d>
                        </m:sub>
                      </m:sSub>
                      <m:r>
                        <a:rPr kumimoji="1" lang="en-US" altLang="zh-CN" b="0" i="1" smtClean="0">
                          <a:latin typeface="Cambria Math" panose="02040503050406030204" pitchFamily="18" charset="0"/>
                        </a:rPr>
                        <m:t>[</m:t>
                      </m:r>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r>
                        <a:rPr kumimoji="1" lang="en-US" altLang="zh-CN" b="0" i="1" smtClean="0">
                          <a:latin typeface="Cambria Math" panose="02040503050406030204" pitchFamily="18" charset="0"/>
                        </a:rPr>
                        <m:t>]</m:t>
                      </m:r>
                      <m:r>
                        <a:rPr kumimoji="1" lang="en-US" altLang="zh-CN" i="1">
                          <a:latin typeface="Cambria Math" panose="02040503050406030204" pitchFamily="18" charset="0"/>
                        </a:rPr>
                        <m:t>=</m:t>
                      </m:r>
                      <m:nary>
                        <m:naryPr>
                          <m:chr m:val="∑"/>
                          <m:supHide m:val="on"/>
                          <m:ctrlPr>
                            <a:rPr kumimoji="1" lang="en-US" altLang="zh-CN" i="1">
                              <a:latin typeface="Cambria Math" panose="02040503050406030204" pitchFamily="18" charset="0"/>
                            </a:rPr>
                          </m:ctrlPr>
                        </m:naryPr>
                        <m:sub>
                          <m:r>
                            <m:rPr>
                              <m:brk m:alnAt="7"/>
                            </m:rPr>
                            <a:rPr kumimoji="1" lang="en-US" altLang="zh-CN" i="1">
                              <a:latin typeface="Cambria Math" panose="02040503050406030204" pitchFamily="18" charset="0"/>
                              <a:ea typeface="Cambria Math" panose="02040503050406030204" pitchFamily="18" charset="0"/>
                            </a:rPr>
                            <m:t>𝜏</m:t>
                          </m:r>
                        </m:sub>
                        <m:sup/>
                        <m:e>
                          <m:r>
                            <a:rPr kumimoji="1" lang="en-US" altLang="zh-CN" i="1">
                              <a:latin typeface="Cambria Math" panose="02040503050406030204" pitchFamily="18" charset="0"/>
                            </a:rPr>
                            <m:t>𝑝</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𝑠</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𝑡</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𝑇</m:t>
                              </m:r>
                            </m:sup>
                            <m:e>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𝜏</m:t>
                              </m:r>
                              <m:r>
                                <a:rPr kumimoji="1" lang="en-US" altLang="zh-CN" i="1">
                                  <a:latin typeface="Cambria Math" panose="02040503050406030204" pitchFamily="18" charset="0"/>
                                </a:rPr>
                                <m:t>)</m:t>
                              </m:r>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𝑝</m:t>
                                  </m:r>
                                </m:e>
                                <m:sub>
                                  <m:r>
                                    <a:rPr kumimoji="1" lang="en-US" altLang="zh-CN" i="1">
                                      <a:solidFill>
                                        <a:srgbClr val="FF0000"/>
                                      </a:solidFill>
                                      <a:latin typeface="Cambria Math" panose="02040503050406030204" pitchFamily="18" charset="0"/>
                                      <a:ea typeface="Cambria Math" panose="02040503050406030204" pitchFamily="18" charset="0"/>
                                    </a:rPr>
                                    <m:t>𝜙</m:t>
                                  </m:r>
                                </m:sub>
                              </m:sSub>
                              <m:d>
                                <m:dPr>
                                  <m:ctrlPr>
                                    <a:rPr kumimoji="1" lang="en-US" altLang="zh-CN" i="1">
                                      <a:solidFill>
                                        <a:srgbClr val="FF0000"/>
                                      </a:solidFill>
                                      <a:latin typeface="Cambria Math" panose="02040503050406030204" pitchFamily="18" charset="0"/>
                                    </a:rPr>
                                  </m:ctrlPr>
                                </m:dPr>
                                <m:e>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𝑎</m:t>
                                      </m:r>
                                    </m:e>
                                    <m:sub>
                                      <m:r>
                                        <a:rPr kumimoji="1" lang="en-US" altLang="zh-CN" i="1">
                                          <a:solidFill>
                                            <a:srgbClr val="FF0000"/>
                                          </a:solidFill>
                                          <a:latin typeface="Cambria Math" panose="02040503050406030204" pitchFamily="18" charset="0"/>
                                        </a:rPr>
                                        <m:t>𝑡</m:t>
                                      </m:r>
                                    </m:sub>
                                  </m:sSub>
                                </m:e>
                                <m:e>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𝑠</m:t>
                                      </m:r>
                                    </m:e>
                                    <m:sub>
                                      <m:r>
                                        <a:rPr kumimoji="1" lang="en-US" altLang="zh-CN" i="1">
                                          <a:solidFill>
                                            <a:srgbClr val="FF0000"/>
                                          </a:solidFill>
                                          <a:latin typeface="Cambria Math" panose="02040503050406030204" pitchFamily="18" charset="0"/>
                                        </a:rPr>
                                        <m:t>𝑡</m:t>
                                      </m:r>
                                    </m:sub>
                                  </m:sSub>
                                </m:e>
                              </m:d>
                              <m:r>
                                <a:rPr kumimoji="1" lang="en-US" altLang="zh-CN" i="1">
                                  <a:latin typeface="Cambria Math" panose="02040503050406030204" pitchFamily="18" charset="0"/>
                                </a:rPr>
                                <m:t>𝑝</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𝑠</m:t>
                                  </m:r>
                                </m:e>
                                <m:sub>
                                  <m:r>
                                    <a:rPr kumimoji="1" lang="en-US" altLang="zh-CN" i="1">
                                      <a:latin typeface="Cambria Math" panose="02040503050406030204" pitchFamily="18" charset="0"/>
                                    </a:rPr>
                                    <m:t>𝑡</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𝑠</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𝑡</m:t>
                                  </m:r>
                                </m:sub>
                              </m:sSub>
                              <m:r>
                                <a:rPr kumimoji="1" lang="en-US" altLang="zh-CN" i="1">
                                  <a:latin typeface="Cambria Math" panose="02040503050406030204" pitchFamily="18" charset="0"/>
                                </a:rPr>
                                <m:t>)</m:t>
                              </m:r>
                            </m:e>
                          </m:nary>
                        </m:e>
                      </m:nary>
                    </m:oMath>
                  </m:oMathPara>
                </a14:m>
                <a:endParaRPr kumimoji="1" lang="zh-CN" altLang="en-US" dirty="0"/>
              </a:p>
            </p:txBody>
          </p:sp>
        </mc:Choice>
        <mc:Fallback xmlns="">
          <p:sp>
            <p:nvSpPr>
              <p:cNvPr id="122" name="文本框 121">
                <a:extLst>
                  <a:ext uri="{FF2B5EF4-FFF2-40B4-BE49-F238E27FC236}">
                    <a16:creationId xmlns:a16="http://schemas.microsoft.com/office/drawing/2014/main" id="{C7AFB5EA-D2AB-E449-8544-04B919FC346B}"/>
                  </a:ext>
                </a:extLst>
              </p:cNvPr>
              <p:cNvSpPr txBox="1">
                <a:spLocks noRot="1" noChangeAspect="1" noMove="1" noResize="1" noEditPoints="1" noAdjustHandles="1" noChangeArrowheads="1" noChangeShapeType="1" noTextEdit="1"/>
              </p:cNvSpPr>
              <p:nvPr/>
            </p:nvSpPr>
            <p:spPr>
              <a:xfrm>
                <a:off x="749300" y="4702713"/>
                <a:ext cx="6555192" cy="871201"/>
              </a:xfrm>
              <a:prstGeom prst="rect">
                <a:avLst/>
              </a:prstGeom>
              <a:blipFill>
                <a:blip r:embed="rId15"/>
                <a:stretch>
                  <a:fillRect t="-97059" b="-154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52329D0-EE93-3743-8D53-9CD2D38E863F}"/>
                  </a:ext>
                </a:extLst>
              </p:cNvPr>
              <p:cNvSpPr txBox="1"/>
              <p:nvPr/>
            </p:nvSpPr>
            <p:spPr>
              <a:xfrm>
                <a:off x="3352520" y="5907540"/>
                <a:ext cx="2659382" cy="566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𝑅</m:t>
                      </m:r>
                      <m:d>
                        <m:dPr>
                          <m:ctrlPr>
                            <a:rPr kumimoji="1" lang="en-US" altLang="zh-CN" b="0" i="1" smtClean="0">
                              <a:solidFill>
                                <a:srgbClr val="FF0000"/>
                              </a:solidFill>
                              <a:latin typeface="Cambria Math" panose="02040503050406030204" pitchFamily="18" charset="0"/>
                            </a:rPr>
                          </m:ctrlPr>
                        </m:dPr>
                        <m:e>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𝑠</m:t>
                              </m:r>
                            </m:e>
                            <m:sub>
                              <m:r>
                                <a:rPr kumimoji="1" lang="en-US" altLang="zh-CN" i="1">
                                  <a:solidFill>
                                    <a:srgbClr val="FF0000"/>
                                  </a:solidFill>
                                  <a:latin typeface="Cambria Math" panose="02040503050406030204" pitchFamily="18" charset="0"/>
                                </a:rPr>
                                <m:t>𝑡</m:t>
                              </m:r>
                            </m:sub>
                          </m:sSub>
                          <m:r>
                            <a:rPr kumimoji="1" lang="en-US" altLang="zh-CN" b="0" i="1" smtClean="0">
                              <a:solidFill>
                                <a:srgbClr val="FF0000"/>
                              </a:solidFill>
                              <a:latin typeface="Cambria Math" panose="02040503050406030204" pitchFamily="18" charset="0"/>
                            </a:rPr>
                            <m:t>,</m:t>
                          </m:r>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𝑎</m:t>
                              </m:r>
                            </m:e>
                            <m:sub>
                              <m:r>
                                <a:rPr kumimoji="1" lang="en-US" altLang="zh-CN" i="1">
                                  <a:solidFill>
                                    <a:srgbClr val="FF0000"/>
                                  </a:solidFill>
                                  <a:latin typeface="Cambria Math" panose="02040503050406030204" pitchFamily="18" charset="0"/>
                                </a:rPr>
                                <m:t>𝑡</m:t>
                              </m:r>
                            </m:sub>
                          </m:sSub>
                        </m:e>
                      </m:d>
                      <m:r>
                        <a:rPr kumimoji="1" lang="en-US" altLang="zh-CN" b="0" i="1" smtClean="0">
                          <a:solidFill>
                            <a:srgbClr val="FF0000"/>
                          </a:solidFill>
                          <a:latin typeface="Cambria Math" panose="02040503050406030204" pitchFamily="18" charset="0"/>
                        </a:rPr>
                        <m:t>=</m:t>
                      </m:r>
                      <m:nary>
                        <m:naryPr>
                          <m:chr m:val="∑"/>
                          <m:limLoc m:val="subSup"/>
                          <m:ctrlPr>
                            <a:rPr kumimoji="1" lang="en-US" altLang="zh-CN" b="0" i="1" smtClean="0">
                              <a:solidFill>
                                <a:srgbClr val="FF0000"/>
                              </a:solidFill>
                              <a:latin typeface="Cambria Math" panose="02040503050406030204" pitchFamily="18" charset="0"/>
                            </a:rPr>
                          </m:ctrlPr>
                        </m:naryPr>
                        <m:sub>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𝑡</m:t>
                              </m:r>
                            </m:e>
                            <m:sup>
                              <m:r>
                                <a:rPr kumimoji="1" lang="en-US" altLang="zh-CN" b="0" i="1" smtClean="0">
                                  <a:solidFill>
                                    <a:srgbClr val="FF0000"/>
                                  </a:solidFill>
                                  <a:latin typeface="Cambria Math" panose="02040503050406030204" pitchFamily="18" charset="0"/>
                                </a:rPr>
                                <m:t>′</m:t>
                              </m:r>
                            </m:sup>
                          </m:sSup>
                          <m:r>
                            <m:rPr>
                              <m:brk m:alnAt="25"/>
                            </m:rP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𝑡</m:t>
                          </m:r>
                        </m:sub>
                        <m:sup>
                          <m:r>
                            <a:rPr kumimoji="1" lang="en-US" altLang="zh-CN" b="0" i="1" smtClean="0">
                              <a:solidFill>
                                <a:srgbClr val="FF0000"/>
                              </a:solidFill>
                              <a:latin typeface="Cambria Math" panose="02040503050406030204" pitchFamily="18" charset="0"/>
                            </a:rPr>
                            <m:t>𝑇</m:t>
                          </m:r>
                        </m:sup>
                        <m:e>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ea typeface="Cambria Math" panose="02040503050406030204" pitchFamily="18" charset="0"/>
                                </a:rPr>
                                <m:t>𝛾</m:t>
                              </m:r>
                            </m:e>
                            <m:sup>
                              <m:sSup>
                                <m:sSupPr>
                                  <m:ctrlPr>
                                    <a:rPr kumimoji="1" lang="en-US" altLang="zh-CN" i="1">
                                      <a:solidFill>
                                        <a:srgbClr val="FF0000"/>
                                      </a:solidFill>
                                      <a:latin typeface="Cambria Math" panose="02040503050406030204" pitchFamily="18" charset="0"/>
                                    </a:rPr>
                                  </m:ctrlPr>
                                </m:sSupPr>
                                <m:e>
                                  <m:r>
                                    <a:rPr kumimoji="1" lang="en-US" altLang="zh-CN" i="1">
                                      <a:solidFill>
                                        <a:srgbClr val="FF0000"/>
                                      </a:solidFill>
                                      <a:latin typeface="Cambria Math" panose="02040503050406030204" pitchFamily="18" charset="0"/>
                                    </a:rPr>
                                    <m:t>𝑡</m:t>
                                  </m:r>
                                </m:e>
                                <m:sup>
                                  <m:r>
                                    <a:rPr kumimoji="1" lang="en-US" altLang="zh-CN" i="1">
                                      <a:solidFill>
                                        <a:srgbClr val="FF0000"/>
                                      </a:solidFill>
                                      <a:latin typeface="Cambria Math" panose="02040503050406030204" pitchFamily="18" charset="0"/>
                                    </a:rPr>
                                    <m:t>′</m:t>
                                  </m:r>
                                </m:sup>
                              </m:sSup>
                              <m:r>
                                <a:rPr kumimoji="1" lang="en-US" altLang="zh-CN" b="0" i="1" smtClean="0">
                                  <a:solidFill>
                                    <a:srgbClr val="FF0000"/>
                                  </a:solidFill>
                                  <a:latin typeface="Cambria Math" panose="02040503050406030204" pitchFamily="18" charset="0"/>
                                </a:rPr>
                                <m:t>−</m:t>
                              </m:r>
                              <m:r>
                                <a:rPr kumimoji="1" lang="en-US" altLang="zh-CN" i="1">
                                  <a:solidFill>
                                    <a:srgbClr val="FF0000"/>
                                  </a:solidFill>
                                  <a:latin typeface="Cambria Math" panose="02040503050406030204" pitchFamily="18" charset="0"/>
                                </a:rPr>
                                <m:t>𝑡</m:t>
                              </m:r>
                            </m:sup>
                          </m:sSup>
                        </m:e>
                      </m:nary>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panose="02040503050406030204" pitchFamily="18" charset="0"/>
                            </a:rPr>
                            <m:t>𝑟</m:t>
                          </m:r>
                        </m:e>
                        <m:sub>
                          <m:sSup>
                            <m:sSupPr>
                              <m:ctrlPr>
                                <a:rPr kumimoji="1" lang="en-US" altLang="zh-CN" i="1">
                                  <a:solidFill>
                                    <a:srgbClr val="FF0000"/>
                                  </a:solidFill>
                                  <a:latin typeface="Cambria Math" panose="02040503050406030204" pitchFamily="18" charset="0"/>
                                </a:rPr>
                              </m:ctrlPr>
                            </m:sSupPr>
                            <m:e>
                              <m:r>
                                <a:rPr kumimoji="1" lang="en-US" altLang="zh-CN" i="1">
                                  <a:solidFill>
                                    <a:srgbClr val="FF0000"/>
                                  </a:solidFill>
                                  <a:latin typeface="Cambria Math" panose="02040503050406030204" pitchFamily="18" charset="0"/>
                                </a:rPr>
                                <m:t>𝑡</m:t>
                              </m:r>
                            </m:e>
                            <m:sup>
                              <m:r>
                                <a:rPr kumimoji="1" lang="en-US" altLang="zh-CN" i="1">
                                  <a:solidFill>
                                    <a:srgbClr val="FF0000"/>
                                  </a:solidFill>
                                  <a:latin typeface="Cambria Math" panose="02040503050406030204" pitchFamily="18" charset="0"/>
                                </a:rPr>
                                <m:t>′</m:t>
                              </m:r>
                            </m:sup>
                          </m:sSup>
                        </m:sub>
                      </m:sSub>
                    </m:oMath>
                  </m:oMathPara>
                </a14:m>
                <a:endParaRPr kumimoji="1" lang="zh-CN" altLang="en-US" dirty="0">
                  <a:solidFill>
                    <a:srgbClr val="FF0000"/>
                  </a:solidFill>
                </a:endParaRPr>
              </a:p>
            </p:txBody>
          </p:sp>
        </mc:Choice>
        <mc:Fallback xmlns="">
          <p:sp>
            <p:nvSpPr>
              <p:cNvPr id="3" name="文本框 2">
                <a:extLst>
                  <a:ext uri="{FF2B5EF4-FFF2-40B4-BE49-F238E27FC236}">
                    <a16:creationId xmlns:a16="http://schemas.microsoft.com/office/drawing/2014/main" id="{E52329D0-EE93-3743-8D53-9CD2D38E863F}"/>
                  </a:ext>
                </a:extLst>
              </p:cNvPr>
              <p:cNvSpPr txBox="1">
                <a:spLocks noRot="1" noChangeAspect="1" noMove="1" noResize="1" noEditPoints="1" noAdjustHandles="1" noChangeArrowheads="1" noChangeShapeType="1" noTextEdit="1"/>
              </p:cNvSpPr>
              <p:nvPr/>
            </p:nvSpPr>
            <p:spPr>
              <a:xfrm>
                <a:off x="3352520" y="5907540"/>
                <a:ext cx="2659382" cy="566886"/>
              </a:xfrm>
              <a:prstGeom prst="rect">
                <a:avLst/>
              </a:prstGeom>
              <a:blipFill>
                <a:blip r:embed="rId16"/>
                <a:stretch>
                  <a:fillRect l="-1435" t="-179545" b="-263636"/>
                </a:stretch>
              </a:blipFill>
            </p:spPr>
            <p:txBody>
              <a:bodyPr/>
              <a:lstStyle/>
              <a:p>
                <a:r>
                  <a:rPr lang="zh-CN" altLang="en-US">
                    <a:noFill/>
                  </a:rPr>
                  <a:t> </a:t>
                </a:r>
              </a:p>
            </p:txBody>
          </p:sp>
        </mc:Fallback>
      </mc:AlternateContent>
      <p:cxnSp>
        <p:nvCxnSpPr>
          <p:cNvPr id="131" name="直线连接符 130">
            <a:extLst>
              <a:ext uri="{FF2B5EF4-FFF2-40B4-BE49-F238E27FC236}">
                <a16:creationId xmlns:a16="http://schemas.microsoft.com/office/drawing/2014/main" id="{36B71A1B-63A0-304B-97A5-957127EBD476}"/>
              </a:ext>
            </a:extLst>
          </p:cNvPr>
          <p:cNvCxnSpPr>
            <a:cxnSpLocks/>
            <a:endCxn id="3" idx="0"/>
          </p:cNvCxnSpPr>
          <p:nvPr/>
        </p:nvCxnSpPr>
        <p:spPr>
          <a:xfrm>
            <a:off x="4682211" y="5386816"/>
            <a:ext cx="0" cy="5207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032ECD33-C4F7-7741-AC74-DAF368F8375A}"/>
              </a:ext>
            </a:extLst>
          </p:cNvPr>
          <p:cNvSpPr txBox="1"/>
          <p:nvPr/>
        </p:nvSpPr>
        <p:spPr>
          <a:xfrm>
            <a:off x="3248620" y="5586079"/>
            <a:ext cx="1261884" cy="307777"/>
          </a:xfrm>
          <a:prstGeom prst="rect">
            <a:avLst/>
          </a:prstGeom>
          <a:noFill/>
        </p:spPr>
        <p:txBody>
          <a:bodyPr wrap="none" rtlCol="0">
            <a:spAutoFit/>
          </a:bodyPr>
          <a:lstStyle/>
          <a:p>
            <a:r>
              <a:rPr kumimoji="1" lang="zh-CN" altLang="en-US" sz="1400" dirty="0"/>
              <a:t>实际上应该是</a:t>
            </a:r>
          </a:p>
        </p:txBody>
      </p: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A09AC3D1-11FD-F149-955C-1D8728A16FA2}"/>
                  </a:ext>
                </a:extLst>
              </p:cNvPr>
              <p:cNvSpPr txBox="1"/>
              <p:nvPr/>
            </p:nvSpPr>
            <p:spPr>
              <a:xfrm>
                <a:off x="6180100" y="5953268"/>
                <a:ext cx="4461542" cy="523220"/>
              </a:xfrm>
              <a:prstGeom prst="rect">
                <a:avLst/>
              </a:prstGeom>
              <a:noFill/>
            </p:spPr>
            <p:txBody>
              <a:bodyPr wrap="none" rtlCol="0">
                <a:spAutoFit/>
              </a:bodyPr>
              <a:lstStyle/>
              <a:p>
                <a:r>
                  <a:rPr kumimoji="1" lang="zh-CN" altLang="en-US" sz="1400" dirty="0"/>
                  <a:t>在这个场景，</a:t>
                </a:r>
                <a14:m>
                  <m:oMath xmlns:m="http://schemas.openxmlformats.org/officeDocument/2006/math">
                    <m:r>
                      <a:rPr kumimoji="1" lang="zh-CN" altLang="en-US" sz="1400" i="1" smtClean="0">
                        <a:latin typeface="Cambria Math" panose="02040503050406030204" pitchFamily="18" charset="0"/>
                      </a:rPr>
                      <m:t>𝛾</m:t>
                    </m:r>
                    <m:r>
                      <a:rPr kumimoji="1" lang="en-US" altLang="zh-CN" sz="1400" b="0" i="1" smtClean="0">
                        <a:latin typeface="Cambria Math" panose="02040503050406030204" pitchFamily="18" charset="0"/>
                      </a:rPr>
                      <m:t>=1</m:t>
                    </m:r>
                  </m:oMath>
                </a14:m>
                <a:r>
                  <a:rPr kumimoji="1" lang="en-US" altLang="zh-CN" sz="1400" dirty="0"/>
                  <a:t>, </a:t>
                </a:r>
                <a:r>
                  <a:rPr kumimoji="1" lang="zh-CN" altLang="en-US" sz="1400" dirty="0"/>
                  <a:t>除了</a:t>
                </a:r>
                <a14:m>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𝑟</m:t>
                        </m:r>
                      </m:e>
                      <m:sub>
                        <m:r>
                          <a:rPr kumimoji="1" lang="en-US" altLang="zh-CN" sz="1400" b="0" i="1" smtClean="0">
                            <a:latin typeface="Cambria Math" panose="02040503050406030204" pitchFamily="18" charset="0"/>
                          </a:rPr>
                          <m:t>𝑇</m:t>
                        </m:r>
                      </m:sub>
                    </m:sSub>
                  </m:oMath>
                </a14:m>
                <a:r>
                  <a:rPr kumimoji="1" lang="zh-CN" altLang="en-US" sz="1400" dirty="0"/>
                  <a:t>等于打分模型预测的奖励，</a:t>
                </a:r>
                <a:endParaRPr kumimoji="1" lang="en-US" altLang="zh-CN" sz="1400" dirty="0"/>
              </a:p>
              <a:p>
                <a:r>
                  <a:rPr kumimoji="1" lang="zh-CN" altLang="en-US" sz="1400" dirty="0"/>
                  <a:t>其它单步奖励都为</a:t>
                </a:r>
                <a:r>
                  <a:rPr kumimoji="1" lang="en-US" altLang="zh-CN" sz="1400" dirty="0"/>
                  <a:t>0</a:t>
                </a:r>
                <a:r>
                  <a:rPr kumimoji="1" lang="zh-CN" altLang="en-US" sz="1400" dirty="0"/>
                  <a:t>；结果就是</a:t>
                </a:r>
                <a14:m>
                  <m:oMath xmlns:m="http://schemas.openxmlformats.org/officeDocument/2006/math">
                    <m:r>
                      <a:rPr kumimoji="1" lang="en-US" altLang="zh-CN" sz="1400" i="1">
                        <a:solidFill>
                          <a:srgbClr val="FF0000"/>
                        </a:solidFill>
                        <a:latin typeface="Cambria Math" panose="02040503050406030204" pitchFamily="18" charset="0"/>
                      </a:rPr>
                      <m:t>𝑅</m:t>
                    </m:r>
                    <m:d>
                      <m:dPr>
                        <m:ctrlPr>
                          <a:rPr kumimoji="1" lang="en-US" altLang="zh-CN" sz="1400" i="1">
                            <a:solidFill>
                              <a:srgbClr val="FF0000"/>
                            </a:solidFill>
                            <a:latin typeface="Cambria Math" panose="02040503050406030204" pitchFamily="18" charset="0"/>
                          </a:rPr>
                        </m:ctrlPr>
                      </m:dPr>
                      <m:e>
                        <m:sSub>
                          <m:sSubPr>
                            <m:ctrlPr>
                              <a:rPr kumimoji="1" lang="en-US" altLang="zh-CN" sz="1400" i="1">
                                <a:solidFill>
                                  <a:srgbClr val="FF0000"/>
                                </a:solidFill>
                                <a:latin typeface="Cambria Math" panose="02040503050406030204" pitchFamily="18" charset="0"/>
                              </a:rPr>
                            </m:ctrlPr>
                          </m:sSubPr>
                          <m:e>
                            <m:r>
                              <a:rPr kumimoji="1" lang="en-US" altLang="zh-CN" sz="1400" i="1">
                                <a:solidFill>
                                  <a:srgbClr val="FF0000"/>
                                </a:solidFill>
                                <a:latin typeface="Cambria Math" panose="02040503050406030204" pitchFamily="18" charset="0"/>
                              </a:rPr>
                              <m:t>𝑠</m:t>
                            </m:r>
                          </m:e>
                          <m:sub>
                            <m:r>
                              <a:rPr kumimoji="1" lang="en-US" altLang="zh-CN" sz="1400" i="1">
                                <a:solidFill>
                                  <a:srgbClr val="FF0000"/>
                                </a:solidFill>
                                <a:latin typeface="Cambria Math" panose="02040503050406030204" pitchFamily="18" charset="0"/>
                              </a:rPr>
                              <m:t>𝑡</m:t>
                            </m:r>
                          </m:sub>
                        </m:sSub>
                        <m:r>
                          <a:rPr kumimoji="1" lang="en-US" altLang="zh-CN" sz="1400" i="1">
                            <a:solidFill>
                              <a:srgbClr val="FF0000"/>
                            </a:solidFill>
                            <a:latin typeface="Cambria Math" panose="02040503050406030204" pitchFamily="18" charset="0"/>
                          </a:rPr>
                          <m:t>,</m:t>
                        </m:r>
                        <m:sSub>
                          <m:sSubPr>
                            <m:ctrlPr>
                              <a:rPr kumimoji="1" lang="en-US" altLang="zh-CN" sz="1400" i="1">
                                <a:solidFill>
                                  <a:srgbClr val="FF0000"/>
                                </a:solidFill>
                                <a:latin typeface="Cambria Math" panose="02040503050406030204" pitchFamily="18" charset="0"/>
                              </a:rPr>
                            </m:ctrlPr>
                          </m:sSubPr>
                          <m:e>
                            <m:r>
                              <a:rPr kumimoji="1" lang="en-US" altLang="zh-CN" sz="1400" i="1">
                                <a:solidFill>
                                  <a:srgbClr val="FF0000"/>
                                </a:solidFill>
                                <a:latin typeface="Cambria Math" panose="02040503050406030204" pitchFamily="18" charset="0"/>
                              </a:rPr>
                              <m:t>𝑎</m:t>
                            </m:r>
                          </m:e>
                          <m:sub>
                            <m:r>
                              <a:rPr kumimoji="1" lang="en-US" altLang="zh-CN" sz="1400" i="1">
                                <a:solidFill>
                                  <a:srgbClr val="FF0000"/>
                                </a:solidFill>
                                <a:latin typeface="Cambria Math" panose="02040503050406030204" pitchFamily="18" charset="0"/>
                              </a:rPr>
                              <m:t>𝑡</m:t>
                            </m:r>
                          </m:sub>
                        </m:sSub>
                      </m:e>
                    </m:d>
                    <m:r>
                      <a:rPr kumimoji="1" lang="en-US" altLang="zh-CN" sz="1400" b="0" i="1" smtClean="0">
                        <a:solidFill>
                          <a:srgbClr val="FF0000"/>
                        </a:solidFill>
                        <a:latin typeface="Cambria Math" panose="02040503050406030204" pitchFamily="18" charset="0"/>
                      </a:rPr>
                      <m:t>=</m:t>
                    </m:r>
                    <m:r>
                      <a:rPr kumimoji="1" lang="en-US" altLang="zh-CN" sz="1400" i="1">
                        <a:latin typeface="Cambria Math" panose="02040503050406030204" pitchFamily="18" charset="0"/>
                      </a:rPr>
                      <m:t>𝑅</m:t>
                    </m:r>
                    <m:r>
                      <a:rPr kumimoji="1" lang="en-US" altLang="zh-CN" sz="1400" i="1">
                        <a:latin typeface="Cambria Math" panose="02040503050406030204" pitchFamily="18" charset="0"/>
                      </a:rPr>
                      <m:t>(</m:t>
                    </m:r>
                    <m:r>
                      <a:rPr kumimoji="1" lang="en-US" altLang="zh-CN" sz="1400" i="1">
                        <a:latin typeface="Cambria Math" panose="02040503050406030204" pitchFamily="18" charset="0"/>
                        <a:ea typeface="Cambria Math" panose="02040503050406030204" pitchFamily="18" charset="0"/>
                      </a:rPr>
                      <m:t>𝜏</m:t>
                    </m:r>
                    <m:r>
                      <a:rPr kumimoji="1" lang="en-US" altLang="zh-CN" sz="1400" i="1">
                        <a:latin typeface="Cambria Math" panose="02040503050406030204" pitchFamily="18" charset="0"/>
                      </a:rPr>
                      <m:t>)</m:t>
                    </m:r>
                  </m:oMath>
                </a14:m>
                <a:endParaRPr kumimoji="1" lang="zh-CN" altLang="en-US" sz="1400" dirty="0"/>
              </a:p>
            </p:txBody>
          </p:sp>
        </mc:Choice>
        <mc:Fallback xmlns="">
          <p:sp>
            <p:nvSpPr>
              <p:cNvPr id="135" name="文本框 134">
                <a:extLst>
                  <a:ext uri="{FF2B5EF4-FFF2-40B4-BE49-F238E27FC236}">
                    <a16:creationId xmlns:a16="http://schemas.microsoft.com/office/drawing/2014/main" id="{A09AC3D1-11FD-F149-955C-1D8728A16FA2}"/>
                  </a:ext>
                </a:extLst>
              </p:cNvPr>
              <p:cNvSpPr txBox="1">
                <a:spLocks noRot="1" noChangeAspect="1" noMove="1" noResize="1" noEditPoints="1" noAdjustHandles="1" noChangeArrowheads="1" noChangeShapeType="1" noTextEdit="1"/>
              </p:cNvSpPr>
              <p:nvPr/>
            </p:nvSpPr>
            <p:spPr>
              <a:xfrm>
                <a:off x="6180100" y="5953268"/>
                <a:ext cx="4461542" cy="523220"/>
              </a:xfrm>
              <a:prstGeom prst="rect">
                <a:avLst/>
              </a:prstGeom>
              <a:blipFill>
                <a:blip r:embed="rId17"/>
                <a:stretch>
                  <a:fillRect l="-284" b="-146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8839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BCFD9-709F-5144-906E-2EFB2C2D2E21}"/>
              </a:ext>
            </a:extLst>
          </p:cNvPr>
          <p:cNvSpPr>
            <a:spLocks noGrp="1"/>
          </p:cNvSpPr>
          <p:nvPr>
            <p:ph type="title"/>
          </p:nvPr>
        </p:nvSpPr>
        <p:spPr>
          <a:xfrm>
            <a:off x="749300" y="365125"/>
            <a:ext cx="10693400" cy="1325563"/>
          </a:xfrm>
        </p:spPr>
        <p:txBody>
          <a:bodyPr>
            <a:normAutofit/>
          </a:bodyPr>
          <a:lstStyle/>
          <a:p>
            <a:r>
              <a:rPr kumimoji="1" lang="zh-CN" altLang="en-US" dirty="0"/>
              <a:t>精调语言模型</a:t>
            </a:r>
            <a:r>
              <a:rPr kumimoji="1" lang="en-US" altLang="zh-CN" dirty="0"/>
              <a:t>-</a:t>
            </a:r>
            <a:r>
              <a:rPr kumimoji="1" lang="en-US" altLang="zh-CN" dirty="0" err="1"/>
              <a:t>ChatGPT</a:t>
            </a:r>
            <a:endParaRPr kumimoji="1" lang="en-US" altLang="zh-CN" dirty="0"/>
          </a:p>
        </p:txBody>
      </p:sp>
      <p:sp>
        <p:nvSpPr>
          <p:cNvPr id="4" name="文本框 3">
            <a:extLst>
              <a:ext uri="{FF2B5EF4-FFF2-40B4-BE49-F238E27FC236}">
                <a16:creationId xmlns:a16="http://schemas.microsoft.com/office/drawing/2014/main" id="{D6B0B7D8-7404-E149-A1A2-18F654E7878F}"/>
              </a:ext>
            </a:extLst>
          </p:cNvPr>
          <p:cNvSpPr txBox="1"/>
          <p:nvPr/>
        </p:nvSpPr>
        <p:spPr>
          <a:xfrm>
            <a:off x="2074707" y="3314700"/>
            <a:ext cx="8042586" cy="769441"/>
          </a:xfrm>
          <a:prstGeom prst="rect">
            <a:avLst/>
          </a:prstGeom>
          <a:noFill/>
        </p:spPr>
        <p:txBody>
          <a:bodyPr wrap="none" rtlCol="0">
            <a:spAutoFit/>
          </a:bodyPr>
          <a:lstStyle/>
          <a:p>
            <a:r>
              <a:rPr kumimoji="1" lang="zh-CN" altLang="en-US" sz="4400" dirty="0"/>
              <a:t>用对话数据精调后的</a:t>
            </a:r>
            <a:r>
              <a:rPr kumimoji="1" lang="en-US" altLang="zh-CN" sz="4400" dirty="0" err="1"/>
              <a:t>InstructGPT</a:t>
            </a:r>
            <a:endParaRPr kumimoji="1" lang="zh-CN" altLang="en-US" sz="4400" dirty="0"/>
          </a:p>
        </p:txBody>
      </p:sp>
    </p:spTree>
    <p:extLst>
      <p:ext uri="{BB962C8B-B14F-4D97-AF65-F5344CB8AC3E}">
        <p14:creationId xmlns:p14="http://schemas.microsoft.com/office/powerpoint/2010/main" val="2723407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A4BCC-6980-9143-AB78-B412E52E21E8}"/>
              </a:ext>
            </a:extLst>
          </p:cNvPr>
          <p:cNvSpPr>
            <a:spLocks noGrp="1"/>
          </p:cNvSpPr>
          <p:nvPr>
            <p:ph type="title"/>
          </p:nvPr>
        </p:nvSpPr>
        <p:spPr/>
        <p:txBody>
          <a:bodyPr/>
          <a:lstStyle/>
          <a:p>
            <a:r>
              <a:rPr kumimoji="1" lang="en" altLang="zh-CN" dirty="0" err="1"/>
              <a:t>ChatGPT</a:t>
            </a:r>
            <a:r>
              <a:rPr kumimoji="1" lang="zh-CN" altLang="en" dirty="0"/>
              <a:t>评估</a:t>
            </a:r>
            <a:endParaRPr kumimoji="1" lang="zh-CN" altLang="en-US" dirty="0"/>
          </a:p>
        </p:txBody>
      </p:sp>
      <p:sp>
        <p:nvSpPr>
          <p:cNvPr id="3" name="文本框 2">
            <a:extLst>
              <a:ext uri="{FF2B5EF4-FFF2-40B4-BE49-F238E27FC236}">
                <a16:creationId xmlns:a16="http://schemas.microsoft.com/office/drawing/2014/main" id="{BCEB209C-E69D-6444-9F60-2149B439D63C}"/>
              </a:ext>
            </a:extLst>
          </p:cNvPr>
          <p:cNvSpPr txBox="1"/>
          <p:nvPr/>
        </p:nvSpPr>
        <p:spPr>
          <a:xfrm>
            <a:off x="838200" y="4599368"/>
            <a:ext cx="5822428" cy="646331"/>
          </a:xfrm>
          <a:prstGeom prst="rect">
            <a:avLst/>
          </a:prstGeom>
          <a:noFill/>
        </p:spPr>
        <p:txBody>
          <a:bodyPr wrap="none" rtlCol="0">
            <a:spAutoFit/>
          </a:bodyPr>
          <a:lstStyle/>
          <a:p>
            <a:pPr marL="285750" indent="-285750">
              <a:buFontTx/>
              <a:buChar char="-"/>
            </a:pPr>
            <a:r>
              <a:rPr kumimoji="1" lang="en-US" altLang="zh-CN" dirty="0" err="1"/>
              <a:t>ChatGPT</a:t>
            </a:r>
            <a:r>
              <a:rPr kumimoji="1" lang="zh-CN" altLang="en-US" dirty="0"/>
              <a:t>能力边界探索</a:t>
            </a:r>
            <a:endParaRPr kumimoji="1" lang="en-US" altLang="zh-CN" dirty="0"/>
          </a:p>
          <a:p>
            <a:pPr marL="742950" lvl="1" indent="-285750">
              <a:buFontTx/>
              <a:buChar char="-"/>
            </a:pPr>
            <a:r>
              <a:rPr kumimoji="1" lang="en" altLang="zh-CN" dirty="0"/>
              <a:t>2023-ChatGPT- Jack of all trades, master of none</a:t>
            </a:r>
          </a:p>
        </p:txBody>
      </p:sp>
      <p:sp>
        <p:nvSpPr>
          <p:cNvPr id="4" name="文本框 3">
            <a:extLst>
              <a:ext uri="{FF2B5EF4-FFF2-40B4-BE49-F238E27FC236}">
                <a16:creationId xmlns:a16="http://schemas.microsoft.com/office/drawing/2014/main" id="{17FFA8CD-35A7-624D-A952-45D48EF45DA5}"/>
              </a:ext>
            </a:extLst>
          </p:cNvPr>
          <p:cNvSpPr txBox="1"/>
          <p:nvPr/>
        </p:nvSpPr>
        <p:spPr>
          <a:xfrm>
            <a:off x="838200" y="1612301"/>
            <a:ext cx="5671745" cy="369332"/>
          </a:xfrm>
          <a:prstGeom prst="rect">
            <a:avLst/>
          </a:prstGeom>
          <a:noFill/>
        </p:spPr>
        <p:txBody>
          <a:bodyPr wrap="none" rtlCol="0">
            <a:spAutoFit/>
          </a:bodyPr>
          <a:lstStyle/>
          <a:p>
            <a:r>
              <a:rPr kumimoji="1" lang="en-US" altLang="zh-CN" dirty="0"/>
              <a:t>-</a:t>
            </a:r>
            <a:r>
              <a:rPr kumimoji="1" lang="zh-CN" altLang="en-US" dirty="0"/>
              <a:t> </a:t>
            </a:r>
            <a:r>
              <a:rPr kumimoji="1" lang="zh-CN" altLang="en" dirty="0"/>
              <a:t>涌现</a:t>
            </a:r>
            <a:r>
              <a:rPr kumimoji="1" lang="zh-CN" altLang="en-US" dirty="0"/>
              <a:t>现象使得在规模增大后模型的能力边界难以预测</a:t>
            </a:r>
            <a:endParaRPr kumimoji="1" lang="en" altLang="zh-CN" dirty="0"/>
          </a:p>
        </p:txBody>
      </p:sp>
      <p:sp>
        <p:nvSpPr>
          <p:cNvPr id="5" name="文本框 4">
            <a:extLst>
              <a:ext uri="{FF2B5EF4-FFF2-40B4-BE49-F238E27FC236}">
                <a16:creationId xmlns:a16="http://schemas.microsoft.com/office/drawing/2014/main" id="{DC83052F-7E97-464E-82C0-71E80AA50A1E}"/>
              </a:ext>
            </a:extLst>
          </p:cNvPr>
          <p:cNvSpPr txBox="1"/>
          <p:nvPr/>
        </p:nvSpPr>
        <p:spPr>
          <a:xfrm>
            <a:off x="7897235" y="6488668"/>
            <a:ext cx="4294765" cy="369332"/>
          </a:xfrm>
          <a:prstGeom prst="rect">
            <a:avLst/>
          </a:prstGeom>
          <a:noFill/>
        </p:spPr>
        <p:txBody>
          <a:bodyPr wrap="none" rtlCol="0">
            <a:spAutoFit/>
          </a:bodyPr>
          <a:lstStyle/>
          <a:p>
            <a:r>
              <a:rPr kumimoji="1" lang="en" altLang="zh-CN" dirty="0"/>
              <a:t>https://</a:t>
            </a:r>
            <a:r>
              <a:rPr kumimoji="1" lang="en" altLang="zh-CN" dirty="0" err="1"/>
              <a:t>cdn.openai.com</a:t>
            </a:r>
            <a:r>
              <a:rPr kumimoji="1" lang="en" altLang="zh-CN" dirty="0"/>
              <a:t>/papers/gpt-4.pdf</a:t>
            </a:r>
            <a:endParaRPr kumimoji="1" lang="zh-CN" altLang="en-US" dirty="0"/>
          </a:p>
        </p:txBody>
      </p:sp>
      <p:pic>
        <p:nvPicPr>
          <p:cNvPr id="6" name="图片 5">
            <a:extLst>
              <a:ext uri="{FF2B5EF4-FFF2-40B4-BE49-F238E27FC236}">
                <a16:creationId xmlns:a16="http://schemas.microsoft.com/office/drawing/2014/main" id="{C8F6B244-14A9-E740-9571-6822D540E88C}"/>
              </a:ext>
            </a:extLst>
          </p:cNvPr>
          <p:cNvPicPr>
            <a:picLocks noChangeAspect="1"/>
          </p:cNvPicPr>
          <p:nvPr/>
        </p:nvPicPr>
        <p:blipFill>
          <a:blip r:embed="rId3"/>
          <a:stretch>
            <a:fillRect/>
          </a:stretch>
        </p:blipFill>
        <p:spPr>
          <a:xfrm>
            <a:off x="1458376" y="2062875"/>
            <a:ext cx="4582075" cy="2455251"/>
          </a:xfrm>
          <a:prstGeom prst="rect">
            <a:avLst/>
          </a:prstGeom>
        </p:spPr>
      </p:pic>
    </p:spTree>
    <p:extLst>
      <p:ext uri="{BB962C8B-B14F-4D97-AF65-F5344CB8AC3E}">
        <p14:creationId xmlns:p14="http://schemas.microsoft.com/office/powerpoint/2010/main" val="2361711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E8EBF-F86A-394E-A631-4393BD3F48DA}"/>
              </a:ext>
            </a:extLst>
          </p:cNvPr>
          <p:cNvSpPr>
            <a:spLocks noGrp="1"/>
          </p:cNvSpPr>
          <p:nvPr>
            <p:ph type="title"/>
          </p:nvPr>
        </p:nvSpPr>
        <p:spPr/>
        <p:txBody>
          <a:bodyPr/>
          <a:lstStyle/>
          <a:p>
            <a:r>
              <a:rPr kumimoji="1" lang="en-US" altLang="zh-CN" dirty="0"/>
              <a:t>Resource: Repository</a:t>
            </a:r>
            <a:endParaRPr kumimoji="1" lang="zh-CN" altLang="en-US" dirty="0"/>
          </a:p>
        </p:txBody>
      </p:sp>
      <p:sp>
        <p:nvSpPr>
          <p:cNvPr id="3" name="内容占位符 2">
            <a:extLst>
              <a:ext uri="{FF2B5EF4-FFF2-40B4-BE49-F238E27FC236}">
                <a16:creationId xmlns:a16="http://schemas.microsoft.com/office/drawing/2014/main" id="{E386591F-5F06-0941-B19D-358E1EBCE983}"/>
              </a:ext>
            </a:extLst>
          </p:cNvPr>
          <p:cNvSpPr>
            <a:spLocks noGrp="1"/>
          </p:cNvSpPr>
          <p:nvPr>
            <p:ph idx="1"/>
          </p:nvPr>
        </p:nvSpPr>
        <p:spPr/>
        <p:txBody>
          <a:bodyPr/>
          <a:lstStyle/>
          <a:p>
            <a:r>
              <a:rPr kumimoji="1" lang="en" altLang="zh-CN" dirty="0">
                <a:hlinkClick r:id="rId2"/>
              </a:rPr>
              <a:t>awesome-chatgpt</a:t>
            </a:r>
            <a:endParaRPr kumimoji="1" lang="en" altLang="zh-CN" dirty="0"/>
          </a:p>
          <a:p>
            <a:r>
              <a:rPr kumimoji="1" lang="en" altLang="zh-CN" dirty="0">
                <a:hlinkClick r:id="rId3"/>
              </a:rPr>
              <a:t>awesome-chatgpt-prompts</a:t>
            </a:r>
            <a:endParaRPr kumimoji="1" lang="en" altLang="zh-CN" dirty="0"/>
          </a:p>
          <a:p>
            <a:r>
              <a:rPr kumimoji="1" lang="en" altLang="zh-CN" dirty="0">
                <a:hlinkClick r:id="rId4"/>
              </a:rPr>
              <a:t>awesome-</a:t>
            </a:r>
            <a:r>
              <a:rPr kumimoji="1" lang="en" altLang="zh-CN" dirty="0" err="1">
                <a:hlinkClick r:id="rId4"/>
              </a:rPr>
              <a:t>chatgpt</a:t>
            </a:r>
            <a:r>
              <a:rPr kumimoji="1" lang="en" altLang="zh-CN" dirty="0">
                <a:hlinkClick r:id="rId4"/>
              </a:rPr>
              <a:t>-prompts-</a:t>
            </a:r>
            <a:r>
              <a:rPr kumimoji="1" lang="en" altLang="zh-CN" dirty="0" err="1">
                <a:hlinkClick r:id="rId4"/>
              </a:rPr>
              <a:t>zh</a:t>
            </a:r>
            <a:endParaRPr kumimoji="1" lang="en" altLang="zh-CN" dirty="0"/>
          </a:p>
          <a:p>
            <a:r>
              <a:rPr kumimoji="1" lang="en" altLang="zh-CN" dirty="0" err="1">
                <a:hlinkClick r:id="rId5"/>
              </a:rPr>
              <a:t>chatgpt</a:t>
            </a:r>
            <a:r>
              <a:rPr kumimoji="1" lang="en" altLang="zh-CN" dirty="0">
                <a:hlinkClick r:id="rId5"/>
              </a:rPr>
              <a:t>-advanced</a:t>
            </a:r>
            <a:endParaRPr kumimoji="1" lang="zh-CN" altLang="en-US" dirty="0"/>
          </a:p>
        </p:txBody>
      </p:sp>
    </p:spTree>
    <p:extLst>
      <p:ext uri="{BB962C8B-B14F-4D97-AF65-F5344CB8AC3E}">
        <p14:creationId xmlns:p14="http://schemas.microsoft.com/office/powerpoint/2010/main" val="221604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AB323-A0DC-FA4C-AFB4-ED43FEE46032}"/>
              </a:ext>
            </a:extLst>
          </p:cNvPr>
          <p:cNvSpPr>
            <a:spLocks noGrp="1"/>
          </p:cNvSpPr>
          <p:nvPr>
            <p:ph type="title"/>
          </p:nvPr>
        </p:nvSpPr>
        <p:spPr/>
        <p:txBody>
          <a:bodyPr/>
          <a:lstStyle/>
          <a:p>
            <a:r>
              <a:rPr kumimoji="1" lang="en-US" altLang="zh-CN" dirty="0"/>
              <a:t>Resource: Article</a:t>
            </a:r>
            <a:endParaRPr kumimoji="1" lang="zh-CN" altLang="en-US" dirty="0"/>
          </a:p>
        </p:txBody>
      </p:sp>
      <p:sp>
        <p:nvSpPr>
          <p:cNvPr id="3" name="内容占位符 2">
            <a:extLst>
              <a:ext uri="{FF2B5EF4-FFF2-40B4-BE49-F238E27FC236}">
                <a16:creationId xmlns:a16="http://schemas.microsoft.com/office/drawing/2014/main" id="{C63E40E2-ED98-054D-9A8F-4E7EA157F25C}"/>
              </a:ext>
            </a:extLst>
          </p:cNvPr>
          <p:cNvSpPr>
            <a:spLocks noGrp="1"/>
          </p:cNvSpPr>
          <p:nvPr>
            <p:ph idx="1"/>
          </p:nvPr>
        </p:nvSpPr>
        <p:spPr/>
        <p:txBody>
          <a:bodyPr/>
          <a:lstStyle/>
          <a:p>
            <a:r>
              <a:rPr kumimoji="1" lang="en" altLang="zh-CN" dirty="0">
                <a:hlinkClick r:id="rId2"/>
              </a:rPr>
              <a:t>Introducing ChatGPT</a:t>
            </a:r>
            <a:endParaRPr kumimoji="1" lang="en" altLang="zh-CN" dirty="0">
              <a:hlinkClick r:id="rId3"/>
            </a:endParaRPr>
          </a:p>
          <a:p>
            <a:r>
              <a:rPr kumimoji="1" lang="en" altLang="zh-CN" dirty="0">
                <a:hlinkClick r:id="rId3"/>
              </a:rPr>
              <a:t>The Art of ChatGPT Prompting: A Guide to Crafting Clear and Effective Prompts</a:t>
            </a:r>
            <a:endParaRPr kumimoji="1" lang="en" altLang="zh-CN" dirty="0"/>
          </a:p>
          <a:p>
            <a:r>
              <a:rPr kumimoji="1" lang="en" altLang="zh-CN" dirty="0">
                <a:hlinkClick r:id="rId4"/>
              </a:rPr>
              <a:t>How to Make Money with ChatGPT: Strategies, Tips, and Tactics</a:t>
            </a:r>
            <a:endParaRPr kumimoji="1" lang="en" altLang="zh-CN" dirty="0"/>
          </a:p>
          <a:p>
            <a:r>
              <a:rPr kumimoji="1" lang="en" altLang="zh-CN" dirty="0" err="1">
                <a:hlinkClick r:id="rId5"/>
              </a:rPr>
              <a:t>ChatGPT</a:t>
            </a:r>
            <a:r>
              <a:rPr kumimoji="1" lang="zh-CN" altLang="en-US" dirty="0">
                <a:hlinkClick r:id="rId5"/>
              </a:rPr>
              <a:t>技术原理解析：从</a:t>
            </a:r>
            <a:r>
              <a:rPr kumimoji="1" lang="en" altLang="zh-CN" dirty="0">
                <a:hlinkClick r:id="rId5"/>
              </a:rPr>
              <a:t>RL</a:t>
            </a:r>
            <a:r>
              <a:rPr kumimoji="1" lang="zh-CN" altLang="en-US" dirty="0">
                <a:hlinkClick r:id="rId5"/>
              </a:rPr>
              <a:t>之</a:t>
            </a:r>
            <a:r>
              <a:rPr kumimoji="1" lang="en" altLang="zh-CN" dirty="0">
                <a:hlinkClick r:id="rId5"/>
              </a:rPr>
              <a:t>PPO</a:t>
            </a:r>
            <a:r>
              <a:rPr kumimoji="1" lang="zh-CN" altLang="en-US" dirty="0">
                <a:hlinkClick r:id="rId5"/>
              </a:rPr>
              <a:t>算法、</a:t>
            </a:r>
            <a:r>
              <a:rPr kumimoji="1" lang="en" altLang="zh-CN" dirty="0">
                <a:hlinkClick r:id="rId5"/>
              </a:rPr>
              <a:t>RLHF</a:t>
            </a:r>
            <a:r>
              <a:rPr kumimoji="1" lang="zh-CN" altLang="en-US" dirty="0">
                <a:hlinkClick r:id="rId5"/>
              </a:rPr>
              <a:t>到</a:t>
            </a:r>
            <a:r>
              <a:rPr kumimoji="1" lang="en" altLang="zh-CN" dirty="0">
                <a:hlinkClick r:id="rId5"/>
              </a:rPr>
              <a:t>GPT-N</a:t>
            </a:r>
            <a:r>
              <a:rPr kumimoji="1" lang="zh-CN" altLang="en" dirty="0">
                <a:hlinkClick r:id="rId5"/>
              </a:rPr>
              <a:t>、</a:t>
            </a:r>
            <a:r>
              <a:rPr kumimoji="1" lang="en" altLang="zh-CN">
                <a:hlinkClick r:id="rId5"/>
              </a:rPr>
              <a:t>instructGPT</a:t>
            </a:r>
            <a:endParaRPr lang="en-US" altLang="zh-CN"/>
          </a:p>
          <a:p>
            <a:r>
              <a:rPr kumimoji="1" lang="en" altLang="zh-CN" dirty="0">
                <a:hlinkClick r:id="rId6"/>
              </a:rPr>
              <a:t>ChatGPT</a:t>
            </a:r>
            <a:r>
              <a:rPr kumimoji="1" lang="zh-CN" altLang="en-US" dirty="0">
                <a:hlinkClick r:id="rId6"/>
              </a:rPr>
              <a:t>三问：是什么、从哪来、去往哪？</a:t>
            </a:r>
            <a:endParaRPr kumimoji="1" lang="en-US" altLang="zh-CN" dirty="0"/>
          </a:p>
        </p:txBody>
      </p:sp>
    </p:spTree>
    <p:extLst>
      <p:ext uri="{BB962C8B-B14F-4D97-AF65-F5344CB8AC3E}">
        <p14:creationId xmlns:p14="http://schemas.microsoft.com/office/powerpoint/2010/main" val="2020072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A099F-462A-4E4F-A532-7B9FA72B4EE6}"/>
              </a:ext>
            </a:extLst>
          </p:cNvPr>
          <p:cNvSpPr>
            <a:spLocks noGrp="1"/>
          </p:cNvSpPr>
          <p:nvPr>
            <p:ph type="title"/>
          </p:nvPr>
        </p:nvSpPr>
        <p:spPr/>
        <p:txBody>
          <a:bodyPr/>
          <a:lstStyle/>
          <a:p>
            <a:r>
              <a:rPr kumimoji="1" lang="en-US" altLang="zh-CN" dirty="0"/>
              <a:t>Thanks</a:t>
            </a:r>
            <a:endParaRPr kumimoji="1" lang="zh-CN" altLang="en-US" dirty="0"/>
          </a:p>
        </p:txBody>
      </p:sp>
      <p:sp>
        <p:nvSpPr>
          <p:cNvPr id="3" name="内容占位符 2">
            <a:extLst>
              <a:ext uri="{FF2B5EF4-FFF2-40B4-BE49-F238E27FC236}">
                <a16:creationId xmlns:a16="http://schemas.microsoft.com/office/drawing/2014/main" id="{2D63BB14-D497-444A-BD2C-46A952E241C0}"/>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293908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86B84-44E8-6243-B18E-6622A9D9CAFD}"/>
              </a:ext>
            </a:extLst>
          </p:cNvPr>
          <p:cNvSpPr>
            <a:spLocks noGrp="1"/>
          </p:cNvSpPr>
          <p:nvPr>
            <p:ph type="title"/>
          </p:nvPr>
        </p:nvSpPr>
        <p:spPr/>
        <p:txBody>
          <a:bodyPr/>
          <a:lstStyle/>
          <a:p>
            <a:r>
              <a:rPr kumimoji="1" lang="zh-CN" altLang="en-US" dirty="0"/>
              <a:t>附录</a:t>
            </a:r>
            <a:r>
              <a:rPr kumimoji="1" lang="zh-CN" altLang="en-US" sz="2800" dirty="0"/>
              <a:t>：各种复杂系统中的涌现现象</a:t>
            </a:r>
          </a:p>
        </p:txBody>
      </p:sp>
      <p:pic>
        <p:nvPicPr>
          <p:cNvPr id="4" name="图片 3">
            <a:extLst>
              <a:ext uri="{FF2B5EF4-FFF2-40B4-BE49-F238E27FC236}">
                <a16:creationId xmlns:a16="http://schemas.microsoft.com/office/drawing/2014/main" id="{126C9895-2E49-354F-8B62-73FEE83663D4}"/>
              </a:ext>
            </a:extLst>
          </p:cNvPr>
          <p:cNvPicPr>
            <a:picLocks noChangeAspect="1"/>
          </p:cNvPicPr>
          <p:nvPr/>
        </p:nvPicPr>
        <p:blipFill>
          <a:blip r:embed="rId2"/>
          <a:stretch>
            <a:fillRect/>
          </a:stretch>
        </p:blipFill>
        <p:spPr>
          <a:xfrm>
            <a:off x="3393077" y="1452154"/>
            <a:ext cx="5405846" cy="5405846"/>
          </a:xfrm>
          <a:prstGeom prst="rect">
            <a:avLst/>
          </a:prstGeom>
        </p:spPr>
      </p:pic>
    </p:spTree>
    <p:extLst>
      <p:ext uri="{BB962C8B-B14F-4D97-AF65-F5344CB8AC3E}">
        <p14:creationId xmlns:p14="http://schemas.microsoft.com/office/powerpoint/2010/main" val="409824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C269993A-2617-0941-AC7F-5DC3834E7349}"/>
              </a:ext>
            </a:extLst>
          </p:cNvPr>
          <p:cNvSpPr>
            <a:spLocks noGrp="1"/>
          </p:cNvSpPr>
          <p:nvPr>
            <p:ph type="title"/>
          </p:nvPr>
        </p:nvSpPr>
        <p:spPr>
          <a:xfrm>
            <a:off x="838200" y="365125"/>
            <a:ext cx="10515600" cy="1325563"/>
          </a:xfrm>
        </p:spPr>
        <p:txBody>
          <a:bodyPr/>
          <a:lstStyle/>
          <a:p>
            <a:r>
              <a:rPr kumimoji="1" lang="en-US" altLang="zh-CN" dirty="0"/>
              <a:t>Try ChatGPT</a:t>
            </a:r>
            <a:endParaRPr kumimoji="1" lang="zh-CN" altLang="en-US" dirty="0"/>
          </a:p>
        </p:txBody>
      </p:sp>
      <p:sp>
        <p:nvSpPr>
          <p:cNvPr id="9" name="内容占位符 2">
            <a:extLst>
              <a:ext uri="{FF2B5EF4-FFF2-40B4-BE49-F238E27FC236}">
                <a16:creationId xmlns:a16="http://schemas.microsoft.com/office/drawing/2014/main" id="{00B23F1C-28C7-8E48-B8B0-8CB731CB3F37}"/>
              </a:ext>
            </a:extLst>
          </p:cNvPr>
          <p:cNvSpPr>
            <a:spLocks noGrp="1"/>
          </p:cNvSpPr>
          <p:nvPr>
            <p:ph idx="1"/>
          </p:nvPr>
        </p:nvSpPr>
        <p:spPr>
          <a:xfrm>
            <a:off x="1676400" y="1825625"/>
            <a:ext cx="10515600" cy="4351338"/>
          </a:xfrm>
        </p:spPr>
        <p:txBody>
          <a:bodyPr/>
          <a:lstStyle/>
          <a:p>
            <a:r>
              <a:rPr kumimoji="1" lang="en-US" altLang="zh-CN" dirty="0">
                <a:hlinkClick r:id="rId2"/>
              </a:rPr>
              <a:t>Fanqiang</a:t>
            </a:r>
            <a:endParaRPr kumimoji="1" lang="en-US" altLang="zh-CN" dirty="0"/>
          </a:p>
          <a:p>
            <a:pPr lvl="1"/>
            <a:r>
              <a:rPr kumimoji="1" lang="zh-CN" altLang="en-US" dirty="0"/>
              <a:t>注册</a:t>
            </a:r>
            <a:endParaRPr kumimoji="1" lang="en-US" altLang="zh-CN" dirty="0"/>
          </a:p>
          <a:p>
            <a:pPr lvl="1"/>
            <a:r>
              <a:rPr kumimoji="1" lang="en-US" altLang="zh-CN" dirty="0"/>
              <a:t>VPN</a:t>
            </a:r>
          </a:p>
          <a:p>
            <a:r>
              <a:rPr kumimoji="1" lang="zh-CN" altLang="en-US" dirty="0"/>
              <a:t>网址</a:t>
            </a:r>
            <a:endParaRPr kumimoji="1" lang="en-US" altLang="zh-CN" dirty="0"/>
          </a:p>
          <a:p>
            <a:pPr lvl="1"/>
            <a:r>
              <a:rPr kumimoji="1" lang="zh-CN" altLang="en-US" dirty="0"/>
              <a:t>需要账号</a:t>
            </a:r>
            <a:endParaRPr kumimoji="1" lang="en-US" altLang="zh-CN" dirty="0"/>
          </a:p>
          <a:p>
            <a:pPr lvl="1"/>
            <a:r>
              <a:rPr kumimoji="1" lang="zh-CN" altLang="en-US" dirty="0"/>
              <a:t>需要</a:t>
            </a:r>
            <a:r>
              <a:rPr kumimoji="1" lang="en-US" altLang="zh-CN" dirty="0"/>
              <a:t>VPN</a:t>
            </a:r>
          </a:p>
          <a:p>
            <a:r>
              <a:rPr kumimoji="1" lang="en-US" altLang="zh-CN" dirty="0"/>
              <a:t>API</a:t>
            </a:r>
          </a:p>
          <a:p>
            <a:pPr lvl="1"/>
            <a:r>
              <a:rPr kumimoji="1" lang="zh-CN" altLang="en-US" dirty="0"/>
              <a:t>需要账号</a:t>
            </a:r>
            <a:endParaRPr kumimoji="1" lang="en-US" altLang="zh-CN" dirty="0"/>
          </a:p>
          <a:p>
            <a:pPr lvl="1"/>
            <a:r>
              <a:rPr kumimoji="1" lang="zh-CN" altLang="en-US" dirty="0"/>
              <a:t>不需要</a:t>
            </a:r>
            <a:r>
              <a:rPr kumimoji="1" lang="en-US" altLang="zh-CN" dirty="0"/>
              <a:t>VPN</a:t>
            </a:r>
            <a:r>
              <a:rPr kumimoji="1" lang="zh-CN" altLang="en-US" dirty="0"/>
              <a:t>可以访问，</a:t>
            </a:r>
            <a:br>
              <a:rPr kumimoji="1" lang="en-US" altLang="zh-CN" dirty="0"/>
            </a:br>
            <a:r>
              <a:rPr kumimoji="1" lang="zh-CN" altLang="en-US" dirty="0"/>
              <a:t>但可能被封号</a:t>
            </a:r>
          </a:p>
        </p:txBody>
      </p:sp>
      <p:pic>
        <p:nvPicPr>
          <p:cNvPr id="10" name="图片 9">
            <a:extLst>
              <a:ext uri="{FF2B5EF4-FFF2-40B4-BE49-F238E27FC236}">
                <a16:creationId xmlns:a16="http://schemas.microsoft.com/office/drawing/2014/main" id="{ED0843D3-595A-C04F-8D69-44BD8B44AC3C}"/>
              </a:ext>
            </a:extLst>
          </p:cNvPr>
          <p:cNvPicPr>
            <a:picLocks noChangeAspect="1"/>
          </p:cNvPicPr>
          <p:nvPr/>
        </p:nvPicPr>
        <p:blipFill>
          <a:blip r:embed="rId3"/>
          <a:stretch>
            <a:fillRect/>
          </a:stretch>
        </p:blipFill>
        <p:spPr>
          <a:xfrm>
            <a:off x="6309544" y="2076609"/>
            <a:ext cx="3478346" cy="3849370"/>
          </a:xfrm>
          <a:prstGeom prst="rect">
            <a:avLst/>
          </a:prstGeom>
        </p:spPr>
      </p:pic>
    </p:spTree>
    <p:extLst>
      <p:ext uri="{BB962C8B-B14F-4D97-AF65-F5344CB8AC3E}">
        <p14:creationId xmlns:p14="http://schemas.microsoft.com/office/powerpoint/2010/main" val="2544123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a:extLst>
              <a:ext uri="{FF2B5EF4-FFF2-40B4-BE49-F238E27FC236}">
                <a16:creationId xmlns:a16="http://schemas.microsoft.com/office/drawing/2014/main" id="{35FBF274-008F-5F4A-BF30-B1E0B59CF414}"/>
              </a:ext>
            </a:extLst>
          </p:cNvPr>
          <p:cNvSpPr>
            <a:spLocks noGrp="1"/>
          </p:cNvSpPr>
          <p:nvPr>
            <p:ph type="title"/>
          </p:nvPr>
        </p:nvSpPr>
        <p:spPr>
          <a:xfrm>
            <a:off x="-1" y="365125"/>
            <a:ext cx="12191999" cy="1325563"/>
          </a:xfrm>
        </p:spPr>
        <p:txBody>
          <a:bodyPr/>
          <a:lstStyle/>
          <a:p>
            <a:r>
              <a:rPr kumimoji="1" lang="zh-CN" altLang="en-US" dirty="0"/>
              <a:t>语言模型</a:t>
            </a:r>
          </a:p>
        </p:txBody>
      </p:sp>
      <mc:AlternateContent xmlns:mc="http://schemas.openxmlformats.org/markup-compatibility/2006" xmlns:a14="http://schemas.microsoft.com/office/drawing/2010/main">
        <mc:Choice Requires="a14">
          <p:sp>
            <p:nvSpPr>
              <p:cNvPr id="40" name="内容占位符 2">
                <a:extLst>
                  <a:ext uri="{FF2B5EF4-FFF2-40B4-BE49-F238E27FC236}">
                    <a16:creationId xmlns:a16="http://schemas.microsoft.com/office/drawing/2014/main" id="{F0588392-CBBC-D447-B9F9-1E33F7F41E06}"/>
                  </a:ext>
                </a:extLst>
              </p:cNvPr>
              <p:cNvSpPr>
                <a:spLocks noGrp="1"/>
              </p:cNvSpPr>
              <p:nvPr>
                <p:ph idx="1"/>
              </p:nvPr>
            </p:nvSpPr>
            <p:spPr>
              <a:xfrm>
                <a:off x="0" y="1825624"/>
                <a:ext cx="12192000" cy="5032375"/>
              </a:xfrm>
            </p:spPr>
            <p:txBody>
              <a:bodyPr>
                <a:normAutofit/>
              </a:bodyPr>
              <a:lstStyle/>
              <a:p>
                <a:r>
                  <a:rPr kumimoji="1" lang="zh-CN" altLang="en-US" dirty="0"/>
                  <a:t>语言模型预测一串词是合理的句子的概率</a:t>
                </a:r>
                <a:endParaRPr kumimoji="1" lang="en-US" altLang="zh-CN" sz="2000" dirty="0"/>
              </a:p>
              <a:p>
                <a:pPr lvl="1"/>
                <a14:m>
                  <m:oMath xmlns:m="http://schemas.openxmlformats.org/officeDocument/2006/math">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zh-CN" altLang="en-US" i="1">
                            <a:latin typeface="Cambria Math" panose="02040503050406030204" pitchFamily="18" charset="0"/>
                          </a:rPr>
                          <m:t>战狼</m:t>
                        </m:r>
                        <m:r>
                          <a:rPr kumimoji="1" lang="zh-CN" altLang="en-US" i="1" smtClean="0">
                            <a:latin typeface="Cambria Math" panose="02040503050406030204" pitchFamily="18" charset="0"/>
                          </a:rPr>
                          <m:t>不错</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zh-CN" altLang="en-US" i="1">
                            <a:latin typeface="Cambria Math" panose="02040503050406030204" pitchFamily="18" charset="0"/>
                          </a:rPr>
                          <m:t>战</m:t>
                        </m:r>
                      </m:e>
                    </m:d>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zh-CN" altLang="en-US" i="1">
                            <a:latin typeface="Cambria Math" panose="02040503050406030204" pitchFamily="18" charset="0"/>
                          </a:rPr>
                          <m:t>狼</m:t>
                        </m:r>
                        <m:r>
                          <a:rPr kumimoji="1" lang="en-US" altLang="zh-CN" b="0" i="1" smtClean="0">
                            <a:latin typeface="Cambria Math" panose="02040503050406030204" pitchFamily="18" charset="0"/>
                          </a:rPr>
                          <m:t>|</m:t>
                        </m:r>
                        <m:r>
                          <a:rPr kumimoji="1" lang="zh-CN" altLang="en-US" i="1">
                            <a:latin typeface="Cambria Math" panose="02040503050406030204" pitchFamily="18" charset="0"/>
                          </a:rPr>
                          <m:t>战</m:t>
                        </m:r>
                      </m:e>
                    </m:d>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zh-CN" altLang="en-US" i="1">
                            <a:latin typeface="Cambria Math" panose="02040503050406030204" pitchFamily="18" charset="0"/>
                          </a:rPr>
                          <m:t>不</m:t>
                        </m:r>
                      </m:e>
                      <m:e>
                        <m:r>
                          <a:rPr kumimoji="1" lang="zh-CN" altLang="en-US" i="1">
                            <a:latin typeface="Cambria Math" panose="02040503050406030204" pitchFamily="18" charset="0"/>
                          </a:rPr>
                          <m:t>战狼</m:t>
                        </m:r>
                      </m:e>
                    </m:d>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zh-CN" altLang="en-US" i="1" smtClean="0">
                            <a:latin typeface="Cambria Math" panose="02040503050406030204" pitchFamily="18" charset="0"/>
                          </a:rPr>
                          <m:t>错</m:t>
                        </m:r>
                      </m:e>
                      <m:e>
                        <m:r>
                          <a:rPr kumimoji="1" lang="zh-CN" altLang="en-US" i="1">
                            <a:latin typeface="Cambria Math" panose="02040503050406030204" pitchFamily="18" charset="0"/>
                          </a:rPr>
                          <m:t>战狼不</m:t>
                        </m:r>
                      </m:e>
                    </m:d>
                  </m:oMath>
                </a14:m>
                <a:endParaRPr kumimoji="1" lang="en-US" altLang="zh-CN" b="0" dirty="0"/>
              </a:p>
              <a:p>
                <a:r>
                  <a:rPr kumimoji="1" lang="zh-CN" altLang="en-US" dirty="0"/>
                  <a:t>语言模型训练：不需要人工标注数据</a:t>
                </a:r>
                <a:endParaRPr kumimoji="1" lang="en-US" altLang="zh-CN" dirty="0"/>
              </a:p>
              <a:p>
                <a:pPr lvl="1"/>
                <a:r>
                  <a:rPr kumimoji="1" lang="zh-CN" altLang="en-US" dirty="0"/>
                  <a:t>以之前的字为特征，预测当前字的概率，即</a:t>
                </a:r>
                <a14:m>
                  <m:oMath xmlns:m="http://schemas.openxmlformats.org/officeDocument/2006/math">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zh-CN" altLang="en-US" i="1">
                            <a:latin typeface="Cambria Math" panose="02040503050406030204" pitchFamily="18" charset="0"/>
                          </a:rPr>
                          <m:t>错</m:t>
                        </m:r>
                      </m:e>
                      <m:e>
                        <m:r>
                          <a:rPr kumimoji="1" lang="zh-CN" altLang="en-US" i="1">
                            <a:latin typeface="Cambria Math" panose="02040503050406030204" pitchFamily="18" charset="0"/>
                          </a:rPr>
                          <m:t>战狼不</m:t>
                        </m:r>
                      </m:e>
                    </m:d>
                  </m:oMath>
                </a14:m>
                <a:endParaRPr kumimoji="1" lang="en-US" altLang="zh-CN" dirty="0"/>
              </a:p>
              <a:p>
                <a:pPr lvl="1"/>
                <a:r>
                  <a:rPr kumimoji="1" lang="zh-CN" altLang="en-US" dirty="0"/>
                  <a:t>学习文本中</a:t>
                </a:r>
                <a:r>
                  <a:rPr kumimoji="1" lang="zh-CN" altLang="en-US" dirty="0">
                    <a:solidFill>
                      <a:srgbClr val="FF0000"/>
                    </a:solidFill>
                  </a:rPr>
                  <a:t>语言知识</a:t>
                </a:r>
                <a:r>
                  <a:rPr kumimoji="1" lang="zh-CN" altLang="en-US" dirty="0"/>
                  <a:t>，用于降低其它</a:t>
                </a:r>
                <a:r>
                  <a:rPr kumimoji="1" lang="en-US" altLang="zh-CN" dirty="0"/>
                  <a:t>NLP</a:t>
                </a:r>
                <a:r>
                  <a:rPr kumimoji="1" lang="zh-CN" altLang="en-US" dirty="0"/>
                  <a:t>任务的标注成本</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lvl="1"/>
                <a:endParaRPr kumimoji="1" lang="en-US" altLang="zh-CN" dirty="0"/>
              </a:p>
              <a:p>
                <a:endParaRPr kumimoji="1" lang="en-US" altLang="zh-CN" dirty="0"/>
              </a:p>
              <a:p>
                <a:endParaRPr kumimoji="1" lang="en-US" altLang="zh-CN" sz="2000" dirty="0"/>
              </a:p>
              <a:p>
                <a:endParaRPr kumimoji="1" lang="en-US" altLang="zh-CN" sz="2000" dirty="0"/>
              </a:p>
              <a:p>
                <a:endParaRPr kumimoji="1" lang="zh-CN" altLang="en-US" sz="2000" dirty="0"/>
              </a:p>
            </p:txBody>
          </p:sp>
        </mc:Choice>
        <mc:Fallback xmlns="">
          <p:sp>
            <p:nvSpPr>
              <p:cNvPr id="40" name="内容占位符 2">
                <a:extLst>
                  <a:ext uri="{FF2B5EF4-FFF2-40B4-BE49-F238E27FC236}">
                    <a16:creationId xmlns:a16="http://schemas.microsoft.com/office/drawing/2014/main" id="{F0588392-CBBC-D447-B9F9-1E33F7F41E06}"/>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3"/>
                <a:stretch>
                  <a:fillRect l="-833" t="-2015"/>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34BB9274-D4D4-454E-9C3C-1028F8A9CB1D}"/>
              </a:ext>
            </a:extLst>
          </p:cNvPr>
          <p:cNvSpPr/>
          <p:nvPr/>
        </p:nvSpPr>
        <p:spPr>
          <a:xfrm>
            <a:off x="3626058" y="4603528"/>
            <a:ext cx="3005958"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语言模型</a:t>
            </a:r>
          </a:p>
        </p:txBody>
      </p:sp>
      <p:sp>
        <p:nvSpPr>
          <p:cNvPr id="42" name="矩形 41">
            <a:extLst>
              <a:ext uri="{FF2B5EF4-FFF2-40B4-BE49-F238E27FC236}">
                <a16:creationId xmlns:a16="http://schemas.microsoft.com/office/drawing/2014/main" id="{C5431029-EBC7-084F-BD61-F45D413D3ED1}"/>
              </a:ext>
            </a:extLst>
          </p:cNvPr>
          <p:cNvSpPr/>
          <p:nvPr/>
        </p:nvSpPr>
        <p:spPr>
          <a:xfrm>
            <a:off x="3626058" y="591562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44" name="矩形 43">
            <a:extLst>
              <a:ext uri="{FF2B5EF4-FFF2-40B4-BE49-F238E27FC236}">
                <a16:creationId xmlns:a16="http://schemas.microsoft.com/office/drawing/2014/main" id="{4019F395-1D63-8445-B3E8-D3981F5E1E1C}"/>
              </a:ext>
            </a:extLst>
          </p:cNvPr>
          <p:cNvSpPr/>
          <p:nvPr/>
        </p:nvSpPr>
        <p:spPr>
          <a:xfrm>
            <a:off x="4855768" y="591562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45" name="矩形 44">
            <a:extLst>
              <a:ext uri="{FF2B5EF4-FFF2-40B4-BE49-F238E27FC236}">
                <a16:creationId xmlns:a16="http://schemas.microsoft.com/office/drawing/2014/main" id="{A8AC83C3-00A7-8A44-96E9-0EB8E22A137C}"/>
              </a:ext>
            </a:extLst>
          </p:cNvPr>
          <p:cNvSpPr/>
          <p:nvPr/>
        </p:nvSpPr>
        <p:spPr>
          <a:xfrm>
            <a:off x="6085478" y="5915622"/>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46" name="矩形 45">
            <a:extLst>
              <a:ext uri="{FF2B5EF4-FFF2-40B4-BE49-F238E27FC236}">
                <a16:creationId xmlns:a16="http://schemas.microsoft.com/office/drawing/2014/main" id="{F879F470-10C5-8243-8223-2E126DB651E1}"/>
              </a:ext>
            </a:extLst>
          </p:cNvPr>
          <p:cNvSpPr/>
          <p:nvPr/>
        </p:nvSpPr>
        <p:spPr>
          <a:xfrm>
            <a:off x="6085478" y="399825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47" name="直线箭头连接符 46">
            <a:extLst>
              <a:ext uri="{FF2B5EF4-FFF2-40B4-BE49-F238E27FC236}">
                <a16:creationId xmlns:a16="http://schemas.microsoft.com/office/drawing/2014/main" id="{50164C6F-AE8E-5B45-8E0A-28F3D8B82B64}"/>
              </a:ext>
            </a:extLst>
          </p:cNvPr>
          <p:cNvCxnSpPr>
            <a:cxnSpLocks/>
            <a:stCxn id="42" idx="0"/>
          </p:cNvCxnSpPr>
          <p:nvPr/>
        </p:nvCxnSpPr>
        <p:spPr>
          <a:xfrm flipV="1">
            <a:off x="3899327" y="569404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D5D07213-0027-3C43-853E-967FAA7C78A5}"/>
              </a:ext>
            </a:extLst>
          </p:cNvPr>
          <p:cNvCxnSpPr>
            <a:cxnSpLocks/>
            <a:stCxn id="44" idx="0"/>
          </p:cNvCxnSpPr>
          <p:nvPr/>
        </p:nvCxnSpPr>
        <p:spPr>
          <a:xfrm flipV="1">
            <a:off x="5129037" y="569404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AA71C33-F370-804C-955F-E1AF99FCC436}"/>
              </a:ext>
            </a:extLst>
          </p:cNvPr>
          <p:cNvCxnSpPr>
            <a:cxnSpLocks/>
            <a:stCxn id="45" idx="0"/>
          </p:cNvCxnSpPr>
          <p:nvPr/>
        </p:nvCxnSpPr>
        <p:spPr>
          <a:xfrm flipV="1">
            <a:off x="6358747" y="5694046"/>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8CEC695E-B5B0-FB43-BB92-9C4881CE5FC1}"/>
              </a:ext>
            </a:extLst>
          </p:cNvPr>
          <p:cNvCxnSpPr>
            <a:cxnSpLocks/>
            <a:endCxn id="46" idx="2"/>
          </p:cNvCxnSpPr>
          <p:nvPr/>
        </p:nvCxnSpPr>
        <p:spPr>
          <a:xfrm flipV="1">
            <a:off x="6358747" y="4395022"/>
            <a:ext cx="0" cy="208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1C8C3A4C-B985-9842-8397-ECCEF239C8D1}"/>
              </a:ext>
            </a:extLst>
          </p:cNvPr>
          <p:cNvSpPr/>
          <p:nvPr/>
        </p:nvSpPr>
        <p:spPr>
          <a:xfrm>
            <a:off x="7612108" y="4611520"/>
            <a:ext cx="4235661" cy="1082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rPr>
              <a:t>情感分析模型</a:t>
            </a:r>
            <a:endParaRPr kumimoji="1" lang="en-US" altLang="zh-CN" sz="2800" dirty="0">
              <a:solidFill>
                <a:schemeClr val="tx1"/>
              </a:solidFill>
            </a:endParaRPr>
          </a:p>
          <a:p>
            <a:pPr algn="ctr"/>
            <a:r>
              <a:rPr kumimoji="1" lang="en-US" altLang="zh-CN" sz="1400" dirty="0">
                <a:solidFill>
                  <a:schemeClr val="tx1"/>
                </a:solidFill>
              </a:rPr>
              <a:t>(</a:t>
            </a:r>
            <a:r>
              <a:rPr kumimoji="1" lang="zh-CN" altLang="en-US" sz="1400" dirty="0">
                <a:solidFill>
                  <a:schemeClr val="tx1"/>
                </a:solidFill>
              </a:rPr>
              <a:t>不用再去学习输入的词的含义</a:t>
            </a:r>
            <a:r>
              <a:rPr kumimoji="1" lang="en-US" altLang="zh-CN" sz="1400" dirty="0">
                <a:solidFill>
                  <a:schemeClr val="tx1"/>
                </a:solidFill>
              </a:rPr>
              <a:t>)</a:t>
            </a:r>
            <a:endParaRPr kumimoji="1" lang="zh-CN" altLang="en-US" sz="1400" dirty="0">
              <a:solidFill>
                <a:schemeClr val="tx1"/>
              </a:solidFill>
            </a:endParaRPr>
          </a:p>
        </p:txBody>
      </p:sp>
      <p:sp>
        <p:nvSpPr>
          <p:cNvPr id="62" name="矩形 61">
            <a:extLst>
              <a:ext uri="{FF2B5EF4-FFF2-40B4-BE49-F238E27FC236}">
                <a16:creationId xmlns:a16="http://schemas.microsoft.com/office/drawing/2014/main" id="{D15E364B-4341-264A-AA06-AD64B5299033}"/>
              </a:ext>
            </a:extLst>
          </p:cNvPr>
          <p:cNvSpPr/>
          <p:nvPr/>
        </p:nvSpPr>
        <p:spPr>
          <a:xfrm>
            <a:off x="7612109" y="592361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战</a:t>
            </a:r>
          </a:p>
        </p:txBody>
      </p:sp>
      <p:sp>
        <p:nvSpPr>
          <p:cNvPr id="63" name="矩形 62">
            <a:extLst>
              <a:ext uri="{FF2B5EF4-FFF2-40B4-BE49-F238E27FC236}">
                <a16:creationId xmlns:a16="http://schemas.microsoft.com/office/drawing/2014/main" id="{EC4FC93C-EBFE-534D-B00B-BE4FC33EFFA4}"/>
              </a:ext>
            </a:extLst>
          </p:cNvPr>
          <p:cNvSpPr/>
          <p:nvPr/>
        </p:nvSpPr>
        <p:spPr>
          <a:xfrm>
            <a:off x="8841819" y="592361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狼</a:t>
            </a:r>
          </a:p>
        </p:txBody>
      </p:sp>
      <p:sp>
        <p:nvSpPr>
          <p:cNvPr id="65" name="矩形 64">
            <a:extLst>
              <a:ext uri="{FF2B5EF4-FFF2-40B4-BE49-F238E27FC236}">
                <a16:creationId xmlns:a16="http://schemas.microsoft.com/office/drawing/2014/main" id="{7999AA67-A4DC-EF41-8420-6A6F3F9D2C29}"/>
              </a:ext>
            </a:extLst>
          </p:cNvPr>
          <p:cNvSpPr/>
          <p:nvPr/>
        </p:nvSpPr>
        <p:spPr>
          <a:xfrm>
            <a:off x="10071529" y="592361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不</a:t>
            </a:r>
          </a:p>
        </p:txBody>
      </p:sp>
      <p:sp>
        <p:nvSpPr>
          <p:cNvPr id="66" name="矩形 65">
            <a:extLst>
              <a:ext uri="{FF2B5EF4-FFF2-40B4-BE49-F238E27FC236}">
                <a16:creationId xmlns:a16="http://schemas.microsoft.com/office/drawing/2014/main" id="{F43324AE-CD7F-504C-8840-544B934EC8CE}"/>
              </a:ext>
            </a:extLst>
          </p:cNvPr>
          <p:cNvSpPr/>
          <p:nvPr/>
        </p:nvSpPr>
        <p:spPr>
          <a:xfrm>
            <a:off x="9358137" y="3999952"/>
            <a:ext cx="743601"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正向</a:t>
            </a:r>
          </a:p>
        </p:txBody>
      </p:sp>
      <p:cxnSp>
        <p:nvCxnSpPr>
          <p:cNvPr id="70" name="直线箭头连接符 69">
            <a:extLst>
              <a:ext uri="{FF2B5EF4-FFF2-40B4-BE49-F238E27FC236}">
                <a16:creationId xmlns:a16="http://schemas.microsoft.com/office/drawing/2014/main" id="{D5F96457-57C3-F347-940B-36AEA0B7C4BC}"/>
              </a:ext>
            </a:extLst>
          </p:cNvPr>
          <p:cNvCxnSpPr>
            <a:cxnSpLocks/>
            <a:stCxn id="62" idx="0"/>
          </p:cNvCxnSpPr>
          <p:nvPr/>
        </p:nvCxnSpPr>
        <p:spPr>
          <a:xfrm flipV="1">
            <a:off x="7885378" y="570203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67AAF0A6-17C8-AB4C-AFB3-BA02528716C9}"/>
              </a:ext>
            </a:extLst>
          </p:cNvPr>
          <p:cNvCxnSpPr>
            <a:cxnSpLocks/>
            <a:stCxn id="63" idx="0"/>
          </p:cNvCxnSpPr>
          <p:nvPr/>
        </p:nvCxnSpPr>
        <p:spPr>
          <a:xfrm flipV="1">
            <a:off x="9115088" y="570203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DBCD6018-D449-2E46-8C66-CD00B6E922E2}"/>
              </a:ext>
            </a:extLst>
          </p:cNvPr>
          <p:cNvCxnSpPr>
            <a:cxnSpLocks/>
            <a:stCxn id="65" idx="0"/>
          </p:cNvCxnSpPr>
          <p:nvPr/>
        </p:nvCxnSpPr>
        <p:spPr>
          <a:xfrm flipV="1">
            <a:off x="10344798" y="570203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372E94BC-A83A-E647-820D-B543F4EA0345}"/>
              </a:ext>
            </a:extLst>
          </p:cNvPr>
          <p:cNvCxnSpPr>
            <a:cxnSpLocks/>
            <a:stCxn id="61" idx="0"/>
            <a:endCxn id="66" idx="2"/>
          </p:cNvCxnSpPr>
          <p:nvPr/>
        </p:nvCxnSpPr>
        <p:spPr>
          <a:xfrm flipH="1" flipV="1">
            <a:off x="9729938" y="4396720"/>
            <a:ext cx="1" cy="214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A68686F6-B7E8-E945-9118-0D61637B8C55}"/>
              </a:ext>
            </a:extLst>
          </p:cNvPr>
          <p:cNvSpPr/>
          <p:nvPr/>
        </p:nvSpPr>
        <p:spPr>
          <a:xfrm>
            <a:off x="11301238" y="5923614"/>
            <a:ext cx="546538" cy="3967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错</a:t>
            </a:r>
          </a:p>
        </p:txBody>
      </p:sp>
      <p:cxnSp>
        <p:nvCxnSpPr>
          <p:cNvPr id="77" name="直线箭头连接符 76">
            <a:extLst>
              <a:ext uri="{FF2B5EF4-FFF2-40B4-BE49-F238E27FC236}">
                <a16:creationId xmlns:a16="http://schemas.microsoft.com/office/drawing/2014/main" id="{F6F0CEFB-327F-5E45-BFD4-15F0ACBA1592}"/>
              </a:ext>
            </a:extLst>
          </p:cNvPr>
          <p:cNvCxnSpPr>
            <a:cxnSpLocks/>
            <a:stCxn id="76" idx="0"/>
          </p:cNvCxnSpPr>
          <p:nvPr/>
        </p:nvCxnSpPr>
        <p:spPr>
          <a:xfrm flipV="1">
            <a:off x="11574507" y="5702038"/>
            <a:ext cx="0" cy="221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A6FC95A4-65DE-9249-85D9-B550DA2D7C6E}"/>
              </a:ext>
            </a:extLst>
          </p:cNvPr>
          <p:cNvSpPr/>
          <p:nvPr/>
        </p:nvSpPr>
        <p:spPr>
          <a:xfrm>
            <a:off x="3527522" y="5872375"/>
            <a:ext cx="3224051"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sp>
        <p:nvSpPr>
          <p:cNvPr id="79" name="矩形 78">
            <a:extLst>
              <a:ext uri="{FF2B5EF4-FFF2-40B4-BE49-F238E27FC236}">
                <a16:creationId xmlns:a16="http://schemas.microsoft.com/office/drawing/2014/main" id="{5A95FA7A-15CB-764C-B63E-9301EA188275}"/>
              </a:ext>
            </a:extLst>
          </p:cNvPr>
          <p:cNvSpPr/>
          <p:nvPr/>
        </p:nvSpPr>
        <p:spPr>
          <a:xfrm>
            <a:off x="7528036" y="5872376"/>
            <a:ext cx="4401203" cy="49924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tx1"/>
              </a:solidFill>
            </a:endParaRPr>
          </a:p>
        </p:txBody>
      </p:sp>
      <p:cxnSp>
        <p:nvCxnSpPr>
          <p:cNvPr id="80" name="直线箭头连接符 79">
            <a:extLst>
              <a:ext uri="{FF2B5EF4-FFF2-40B4-BE49-F238E27FC236}">
                <a16:creationId xmlns:a16="http://schemas.microsoft.com/office/drawing/2014/main" id="{941A9DFE-CB9A-2840-B646-E4F3DA02FBEA}"/>
              </a:ext>
            </a:extLst>
          </p:cNvPr>
          <p:cNvCxnSpPr>
            <a:cxnSpLocks/>
            <a:stCxn id="78" idx="3"/>
            <a:endCxn id="79" idx="1"/>
          </p:cNvCxnSpPr>
          <p:nvPr/>
        </p:nvCxnSpPr>
        <p:spPr>
          <a:xfrm>
            <a:off x="6751573" y="6121998"/>
            <a:ext cx="776463"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2D89E239-7FC7-4A45-9C08-E607CCDC56E7}"/>
              </a:ext>
            </a:extLst>
          </p:cNvPr>
          <p:cNvSpPr txBox="1"/>
          <p:nvPr/>
        </p:nvSpPr>
        <p:spPr>
          <a:xfrm>
            <a:off x="3408030" y="6488667"/>
            <a:ext cx="8954695" cy="369332"/>
          </a:xfrm>
          <a:prstGeom prst="rect">
            <a:avLst/>
          </a:prstGeom>
          <a:noFill/>
        </p:spPr>
        <p:txBody>
          <a:bodyPr wrap="none" rtlCol="0">
            <a:spAutoFit/>
          </a:bodyPr>
          <a:lstStyle/>
          <a:p>
            <a:r>
              <a:rPr kumimoji="1" lang="zh-CN" altLang="en-US" dirty="0"/>
              <a:t>预训练语言模型学习到的语言知识，被其它任务复用，可以降低其它任务的学习难度</a:t>
            </a:r>
          </a:p>
        </p:txBody>
      </p:sp>
      <p:sp>
        <p:nvSpPr>
          <p:cNvPr id="83" name="文本框 82">
            <a:extLst>
              <a:ext uri="{FF2B5EF4-FFF2-40B4-BE49-F238E27FC236}">
                <a16:creationId xmlns:a16="http://schemas.microsoft.com/office/drawing/2014/main" id="{609CECD1-DE36-0344-AC29-7CDEAFC4A241}"/>
              </a:ext>
            </a:extLst>
          </p:cNvPr>
          <p:cNvSpPr txBox="1"/>
          <p:nvPr/>
        </p:nvSpPr>
        <p:spPr>
          <a:xfrm>
            <a:off x="226064" y="4341811"/>
            <a:ext cx="2695738" cy="2031325"/>
          </a:xfrm>
          <a:prstGeom prst="rect">
            <a:avLst/>
          </a:prstGeom>
          <a:noFill/>
          <a:ln w="19050">
            <a:solidFill>
              <a:schemeClr val="tx1"/>
            </a:solidFill>
            <a:prstDash val="dash"/>
          </a:ln>
        </p:spPr>
        <p:txBody>
          <a:bodyPr wrap="none" rtlCol="0">
            <a:spAutoFit/>
          </a:bodyPr>
          <a:lstStyle/>
          <a:p>
            <a:r>
              <a:rPr kumimoji="1" lang="zh-CN" altLang="en-US" dirty="0"/>
              <a:t>神经语言模型：</a:t>
            </a:r>
            <a:endParaRPr kumimoji="1" lang="en-US" altLang="zh-CN" dirty="0"/>
          </a:p>
          <a:p>
            <a:r>
              <a:rPr kumimoji="1" lang="en-US" altLang="zh-CN" dirty="0"/>
              <a:t>2003</a:t>
            </a:r>
            <a:r>
              <a:rPr kumimoji="1" lang="zh-CN" altLang="en-US" dirty="0"/>
              <a:t> </a:t>
            </a:r>
            <a:r>
              <a:rPr kumimoji="1" lang="en-US" altLang="zh-CN" dirty="0"/>
              <a:t>NNLM</a:t>
            </a:r>
          </a:p>
          <a:p>
            <a:r>
              <a:rPr kumimoji="1" lang="en-US" altLang="zh-CN" dirty="0"/>
              <a:t>2013</a:t>
            </a:r>
            <a:r>
              <a:rPr kumimoji="1" lang="zh-CN" altLang="en-US" dirty="0"/>
              <a:t> </a:t>
            </a:r>
            <a:r>
              <a:rPr kumimoji="1" lang="en-US" altLang="zh-CN" dirty="0"/>
              <a:t>CBOW</a:t>
            </a:r>
            <a:r>
              <a:rPr kumimoji="1" lang="zh-CN" altLang="en-US" dirty="0"/>
              <a:t>、</a:t>
            </a:r>
            <a:r>
              <a:rPr kumimoji="1" lang="en-US" altLang="zh-CN" dirty="0"/>
              <a:t>Skip-gram</a:t>
            </a:r>
          </a:p>
          <a:p>
            <a:r>
              <a:rPr kumimoji="1" lang="en-US" altLang="zh-CN" dirty="0"/>
              <a:t>2018</a:t>
            </a:r>
            <a:r>
              <a:rPr kumimoji="1" lang="zh-CN" altLang="en-US" dirty="0"/>
              <a:t> </a:t>
            </a:r>
            <a:r>
              <a:rPr kumimoji="1" lang="en-US" altLang="zh-CN" dirty="0" err="1"/>
              <a:t>ELMo</a:t>
            </a:r>
            <a:r>
              <a:rPr kumimoji="1" lang="en-US" altLang="zh-CN" dirty="0"/>
              <a:t>, GPT, BERT</a:t>
            </a:r>
          </a:p>
          <a:p>
            <a:r>
              <a:rPr kumimoji="1" lang="en-US" altLang="zh-CN" dirty="0"/>
              <a:t>2019 GPT-2</a:t>
            </a:r>
          </a:p>
          <a:p>
            <a:r>
              <a:rPr kumimoji="1" lang="en-US" altLang="zh-CN" dirty="0"/>
              <a:t>2020 GPT-3</a:t>
            </a:r>
          </a:p>
          <a:p>
            <a:r>
              <a:rPr kumimoji="1" lang="en-US" altLang="zh-CN" dirty="0"/>
              <a:t>2021 GPT-3.5</a:t>
            </a:r>
          </a:p>
        </p:txBody>
      </p:sp>
      <p:cxnSp>
        <p:nvCxnSpPr>
          <p:cNvPr id="84" name="直线箭头连接符 83">
            <a:extLst>
              <a:ext uri="{FF2B5EF4-FFF2-40B4-BE49-F238E27FC236}">
                <a16:creationId xmlns:a16="http://schemas.microsoft.com/office/drawing/2014/main" id="{278A03C9-86D2-7D4A-9952-A1CC71380CB0}"/>
              </a:ext>
            </a:extLst>
          </p:cNvPr>
          <p:cNvCxnSpPr>
            <a:cxnSpLocks/>
          </p:cNvCxnSpPr>
          <p:nvPr/>
        </p:nvCxnSpPr>
        <p:spPr>
          <a:xfrm flipH="1">
            <a:off x="2921802" y="5152802"/>
            <a:ext cx="683172"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5" name="内容占位符 2">
            <a:extLst>
              <a:ext uri="{FF2B5EF4-FFF2-40B4-BE49-F238E27FC236}">
                <a16:creationId xmlns:a16="http://schemas.microsoft.com/office/drawing/2014/main" id="{370D1AEE-B8C7-9241-BFC3-825AE0355269}"/>
              </a:ext>
            </a:extLst>
          </p:cNvPr>
          <p:cNvSpPr txBox="1">
            <a:spLocks/>
          </p:cNvSpPr>
          <p:nvPr/>
        </p:nvSpPr>
        <p:spPr>
          <a:xfrm>
            <a:off x="8313687" y="1690688"/>
            <a:ext cx="4028018" cy="2423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FF0000"/>
                </a:solidFill>
              </a:rPr>
              <a:t>语言知识</a:t>
            </a:r>
            <a:r>
              <a:rPr kumimoji="1" lang="zh-CN" altLang="en-US" dirty="0"/>
              <a:t>是词义</a:t>
            </a:r>
            <a:r>
              <a:rPr kumimoji="1" lang="zh-CN" altLang="en-US" sz="1800" dirty="0"/>
              <a:t>和其它</a:t>
            </a:r>
            <a:endParaRPr kumimoji="1" lang="en-US" altLang="zh-CN" sz="1800" dirty="0"/>
          </a:p>
          <a:p>
            <a:pPr marL="0" indent="0">
              <a:buNone/>
            </a:pPr>
            <a:endParaRPr kumimoji="1" lang="en-US" altLang="zh-CN" sz="2000" dirty="0"/>
          </a:p>
          <a:p>
            <a:endParaRPr kumimoji="1" lang="zh-CN" altLang="en-US" sz="2000" dirty="0"/>
          </a:p>
        </p:txBody>
      </p:sp>
      <p:sp>
        <p:nvSpPr>
          <p:cNvPr id="86" name="文本框 85">
            <a:extLst>
              <a:ext uri="{FF2B5EF4-FFF2-40B4-BE49-F238E27FC236}">
                <a16:creationId xmlns:a16="http://schemas.microsoft.com/office/drawing/2014/main" id="{E8940C8B-6C18-1741-A6D4-20539367F2A6}"/>
              </a:ext>
            </a:extLst>
          </p:cNvPr>
          <p:cNvSpPr txBox="1"/>
          <p:nvPr/>
        </p:nvSpPr>
        <p:spPr>
          <a:xfrm>
            <a:off x="8676506" y="3124664"/>
            <a:ext cx="877163" cy="369332"/>
          </a:xfrm>
          <a:prstGeom prst="rect">
            <a:avLst/>
          </a:prstGeom>
          <a:noFill/>
        </p:spPr>
        <p:txBody>
          <a:bodyPr wrap="none" rtlCol="0">
            <a:spAutoFit/>
          </a:bodyPr>
          <a:lstStyle/>
          <a:p>
            <a:r>
              <a:rPr kumimoji="1" lang="zh-CN" altLang="en-US" dirty="0"/>
              <a:t>苹果</a:t>
            </a:r>
            <a:r>
              <a:rPr kumimoji="1" lang="en-US" altLang="zh-CN" dirty="0"/>
              <a:t>🍎</a:t>
            </a:r>
          </a:p>
        </p:txBody>
      </p:sp>
      <p:sp>
        <p:nvSpPr>
          <p:cNvPr id="88" name="文本框 87">
            <a:extLst>
              <a:ext uri="{FF2B5EF4-FFF2-40B4-BE49-F238E27FC236}">
                <a16:creationId xmlns:a16="http://schemas.microsoft.com/office/drawing/2014/main" id="{2EB2DF30-D603-C745-B8EE-66A43A1E2553}"/>
              </a:ext>
            </a:extLst>
          </p:cNvPr>
          <p:cNvSpPr txBox="1"/>
          <p:nvPr/>
        </p:nvSpPr>
        <p:spPr>
          <a:xfrm>
            <a:off x="10697344" y="3129496"/>
            <a:ext cx="877163" cy="369332"/>
          </a:xfrm>
          <a:prstGeom prst="rect">
            <a:avLst/>
          </a:prstGeom>
          <a:noFill/>
        </p:spPr>
        <p:txBody>
          <a:bodyPr wrap="none" rtlCol="0">
            <a:spAutoFit/>
          </a:bodyPr>
          <a:lstStyle/>
          <a:p>
            <a:r>
              <a:rPr kumimoji="1" lang="zh-CN" altLang="en-US" dirty="0"/>
              <a:t>苹果</a:t>
            </a:r>
            <a:r>
              <a:rPr kumimoji="1" lang="en-US" altLang="zh-CN" dirty="0"/>
              <a:t>📱</a:t>
            </a:r>
          </a:p>
        </p:txBody>
      </p:sp>
      <p:sp>
        <p:nvSpPr>
          <p:cNvPr id="89" name="文本框 88">
            <a:extLst>
              <a:ext uri="{FF2B5EF4-FFF2-40B4-BE49-F238E27FC236}">
                <a16:creationId xmlns:a16="http://schemas.microsoft.com/office/drawing/2014/main" id="{5460CA38-9C39-CD4E-BF94-69A605700DA2}"/>
              </a:ext>
            </a:extLst>
          </p:cNvPr>
          <p:cNvSpPr txBox="1"/>
          <p:nvPr/>
        </p:nvSpPr>
        <p:spPr>
          <a:xfrm>
            <a:off x="8791921" y="2405628"/>
            <a:ext cx="646331" cy="369332"/>
          </a:xfrm>
          <a:prstGeom prst="rect">
            <a:avLst/>
          </a:prstGeom>
          <a:noFill/>
        </p:spPr>
        <p:txBody>
          <a:bodyPr wrap="none" rtlCol="0">
            <a:spAutoFit/>
          </a:bodyPr>
          <a:lstStyle/>
          <a:p>
            <a:r>
              <a:rPr kumimoji="1" lang="zh-CN" altLang="en-US" dirty="0"/>
              <a:t>帅哥</a:t>
            </a:r>
            <a:endParaRPr kumimoji="1" lang="en-US" altLang="zh-CN" dirty="0"/>
          </a:p>
        </p:txBody>
      </p:sp>
      <p:sp>
        <p:nvSpPr>
          <p:cNvPr id="90" name="文本框 89">
            <a:extLst>
              <a:ext uri="{FF2B5EF4-FFF2-40B4-BE49-F238E27FC236}">
                <a16:creationId xmlns:a16="http://schemas.microsoft.com/office/drawing/2014/main" id="{66DA11BE-B08B-3345-A4C5-2996477C9C7D}"/>
              </a:ext>
            </a:extLst>
          </p:cNvPr>
          <p:cNvSpPr txBox="1"/>
          <p:nvPr/>
        </p:nvSpPr>
        <p:spPr>
          <a:xfrm>
            <a:off x="10812759" y="2405628"/>
            <a:ext cx="646331" cy="369332"/>
          </a:xfrm>
          <a:prstGeom prst="rect">
            <a:avLst/>
          </a:prstGeom>
          <a:noFill/>
        </p:spPr>
        <p:txBody>
          <a:bodyPr wrap="none" rtlCol="0">
            <a:spAutoFit/>
          </a:bodyPr>
          <a:lstStyle/>
          <a:p>
            <a:r>
              <a:rPr kumimoji="1" lang="zh-CN" altLang="en-US" dirty="0"/>
              <a:t>靓仔</a:t>
            </a:r>
            <a:endParaRPr kumimoji="1" lang="en-US" altLang="zh-CN" dirty="0"/>
          </a:p>
        </p:txBody>
      </p:sp>
      <p:cxnSp>
        <p:nvCxnSpPr>
          <p:cNvPr id="91" name="直线箭头连接符 90">
            <a:extLst>
              <a:ext uri="{FF2B5EF4-FFF2-40B4-BE49-F238E27FC236}">
                <a16:creationId xmlns:a16="http://schemas.microsoft.com/office/drawing/2014/main" id="{CEA080FD-186F-3D4B-B825-B9B49D9AA2BC}"/>
              </a:ext>
            </a:extLst>
          </p:cNvPr>
          <p:cNvCxnSpPr>
            <a:stCxn id="89" idx="3"/>
            <a:endCxn id="90" idx="1"/>
          </p:cNvCxnSpPr>
          <p:nvPr/>
        </p:nvCxnSpPr>
        <p:spPr>
          <a:xfrm>
            <a:off x="9438252" y="2590294"/>
            <a:ext cx="1374507" cy="0"/>
          </a:xfrm>
          <a:prstGeom prst="straightConnector1">
            <a:avLst/>
          </a:prstGeom>
          <a:ln w="19050">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E29388C8-4D68-6244-A451-648364D6339E}"/>
              </a:ext>
            </a:extLst>
          </p:cNvPr>
          <p:cNvCxnSpPr>
            <a:cxnSpLocks/>
            <a:stCxn id="86" idx="3"/>
            <a:endCxn id="88" idx="1"/>
          </p:cNvCxnSpPr>
          <p:nvPr/>
        </p:nvCxnSpPr>
        <p:spPr>
          <a:xfrm>
            <a:off x="9553669" y="3309330"/>
            <a:ext cx="1143675" cy="4832"/>
          </a:xfrm>
          <a:prstGeom prst="straightConnector1">
            <a:avLst/>
          </a:prstGeom>
          <a:ln w="19050">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53203CD3-8515-8345-BAEC-10727562D647}"/>
              </a:ext>
            </a:extLst>
          </p:cNvPr>
          <p:cNvSpPr txBox="1"/>
          <p:nvPr/>
        </p:nvSpPr>
        <p:spPr>
          <a:xfrm>
            <a:off x="9620123" y="2233261"/>
            <a:ext cx="902811" cy="307777"/>
          </a:xfrm>
          <a:prstGeom prst="rect">
            <a:avLst/>
          </a:prstGeom>
          <a:noFill/>
        </p:spPr>
        <p:txBody>
          <a:bodyPr wrap="none" rtlCol="0">
            <a:spAutoFit/>
          </a:bodyPr>
          <a:lstStyle/>
          <a:p>
            <a:r>
              <a:rPr kumimoji="1" lang="zh-CN" altLang="en-US" sz="1400" dirty="0"/>
              <a:t>含义相近</a:t>
            </a:r>
            <a:endParaRPr kumimoji="1" lang="en-US" altLang="zh-CN" sz="1400" dirty="0"/>
          </a:p>
        </p:txBody>
      </p:sp>
      <p:sp>
        <p:nvSpPr>
          <p:cNvPr id="94" name="文本框 93">
            <a:extLst>
              <a:ext uri="{FF2B5EF4-FFF2-40B4-BE49-F238E27FC236}">
                <a16:creationId xmlns:a16="http://schemas.microsoft.com/office/drawing/2014/main" id="{A9C7BF42-9167-4D45-A164-C1021C4350C4}"/>
              </a:ext>
            </a:extLst>
          </p:cNvPr>
          <p:cNvSpPr txBox="1"/>
          <p:nvPr/>
        </p:nvSpPr>
        <p:spPr>
          <a:xfrm>
            <a:off x="9674099" y="2956963"/>
            <a:ext cx="902811" cy="307777"/>
          </a:xfrm>
          <a:prstGeom prst="rect">
            <a:avLst/>
          </a:prstGeom>
          <a:noFill/>
        </p:spPr>
        <p:txBody>
          <a:bodyPr wrap="none" rtlCol="0">
            <a:spAutoFit/>
          </a:bodyPr>
          <a:lstStyle/>
          <a:p>
            <a:r>
              <a:rPr kumimoji="1" lang="zh-CN" altLang="en-US" sz="1400" dirty="0"/>
              <a:t>含义不同</a:t>
            </a:r>
            <a:endParaRPr kumimoji="1" lang="en-US" altLang="zh-CN" sz="1400" dirty="0"/>
          </a:p>
        </p:txBody>
      </p:sp>
    </p:spTree>
    <p:extLst>
      <p:ext uri="{BB962C8B-B14F-4D97-AF65-F5344CB8AC3E}">
        <p14:creationId xmlns:p14="http://schemas.microsoft.com/office/powerpoint/2010/main" val="365353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50DA3BC-1370-874F-AEE7-1264DD427F9D}"/>
              </a:ext>
            </a:extLst>
          </p:cNvPr>
          <p:cNvSpPr>
            <a:spLocks noGrp="1"/>
          </p:cNvSpPr>
          <p:nvPr>
            <p:ph type="title"/>
          </p:nvPr>
        </p:nvSpPr>
        <p:spPr>
          <a:xfrm>
            <a:off x="838200" y="55288"/>
            <a:ext cx="10515600" cy="1325563"/>
          </a:xfrm>
        </p:spPr>
        <p:txBody>
          <a:bodyPr/>
          <a:lstStyle/>
          <a:p>
            <a:r>
              <a:rPr kumimoji="1" lang="zh-CN" altLang="en-US" dirty="0"/>
              <a:t>语言模型</a:t>
            </a:r>
          </a:p>
        </p:txBody>
      </p:sp>
      <p:pic>
        <p:nvPicPr>
          <p:cNvPr id="15" name="图片 14">
            <a:extLst>
              <a:ext uri="{FF2B5EF4-FFF2-40B4-BE49-F238E27FC236}">
                <a16:creationId xmlns:a16="http://schemas.microsoft.com/office/drawing/2014/main" id="{E1F84FCD-AE47-F649-B860-6D8F1CAAA572}"/>
              </a:ext>
            </a:extLst>
          </p:cNvPr>
          <p:cNvPicPr>
            <a:picLocks noChangeAspect="1"/>
          </p:cNvPicPr>
          <p:nvPr/>
        </p:nvPicPr>
        <p:blipFill>
          <a:blip r:embed="rId3"/>
          <a:stretch>
            <a:fillRect/>
          </a:stretch>
        </p:blipFill>
        <p:spPr>
          <a:xfrm>
            <a:off x="435851" y="3621078"/>
            <a:ext cx="7956165" cy="2674878"/>
          </a:xfrm>
          <a:prstGeom prst="rect">
            <a:avLst/>
          </a:prstGeom>
        </p:spPr>
      </p:pic>
      <p:sp>
        <p:nvSpPr>
          <p:cNvPr id="16" name="文本框 15">
            <a:extLst>
              <a:ext uri="{FF2B5EF4-FFF2-40B4-BE49-F238E27FC236}">
                <a16:creationId xmlns:a16="http://schemas.microsoft.com/office/drawing/2014/main" id="{00A2EA59-4983-BA47-A08A-386F25A516DF}"/>
              </a:ext>
            </a:extLst>
          </p:cNvPr>
          <p:cNvSpPr txBox="1"/>
          <p:nvPr/>
        </p:nvSpPr>
        <p:spPr>
          <a:xfrm>
            <a:off x="2011673" y="2989077"/>
            <a:ext cx="4804520" cy="646331"/>
          </a:xfrm>
          <a:prstGeom prst="rect">
            <a:avLst/>
          </a:prstGeom>
          <a:noFill/>
        </p:spPr>
        <p:txBody>
          <a:bodyPr wrap="none" rtlCol="0">
            <a:spAutoFit/>
          </a:bodyPr>
          <a:lstStyle/>
          <a:p>
            <a:pPr algn="ctr"/>
            <a:r>
              <a:rPr kumimoji="1" lang="en-US" altLang="zh-CN" dirty="0" err="1"/>
              <a:t>ChatGPT</a:t>
            </a:r>
            <a:r>
              <a:rPr kumimoji="1" lang="zh-CN" altLang="en-US" dirty="0"/>
              <a:t>的训练数据</a:t>
            </a:r>
            <a:endParaRPr kumimoji="1" lang="en-US" altLang="zh-CN" dirty="0"/>
          </a:p>
          <a:p>
            <a:pPr algn="ctr"/>
            <a:r>
              <a:rPr kumimoji="1" lang="en-US" altLang="zh-CN" dirty="0"/>
              <a:t>Code</a:t>
            </a:r>
            <a:r>
              <a:rPr kumimoji="1" lang="zh-CN" altLang="en-US" dirty="0"/>
              <a:t>中的逻辑可能是</a:t>
            </a:r>
            <a:r>
              <a:rPr kumimoji="1" lang="en-US" altLang="zh-CN" dirty="0" err="1"/>
              <a:t>ChatGPT</a:t>
            </a:r>
            <a:r>
              <a:rPr kumimoji="1" lang="zh-CN" altLang="en-US" dirty="0"/>
              <a:t>有效的原因之一</a:t>
            </a:r>
            <a:endParaRPr kumimoji="1" lang="en-US" altLang="zh-CN" dirty="0"/>
          </a:p>
        </p:txBody>
      </p:sp>
      <p:sp>
        <p:nvSpPr>
          <p:cNvPr id="17" name="文本框 16">
            <a:extLst>
              <a:ext uri="{FF2B5EF4-FFF2-40B4-BE49-F238E27FC236}">
                <a16:creationId xmlns:a16="http://schemas.microsoft.com/office/drawing/2014/main" id="{DFEF607B-F958-A846-989C-D8E4F50E493A}"/>
              </a:ext>
            </a:extLst>
          </p:cNvPr>
          <p:cNvSpPr txBox="1"/>
          <p:nvPr/>
        </p:nvSpPr>
        <p:spPr>
          <a:xfrm>
            <a:off x="9099589" y="1540406"/>
            <a:ext cx="2209259" cy="369332"/>
          </a:xfrm>
          <a:prstGeom prst="rect">
            <a:avLst/>
          </a:prstGeom>
          <a:noFill/>
        </p:spPr>
        <p:txBody>
          <a:bodyPr wrap="none" rtlCol="0">
            <a:spAutoFit/>
          </a:bodyPr>
          <a:lstStyle/>
          <a:p>
            <a:r>
              <a:rPr kumimoji="1" lang="en-US" altLang="zh-CN" dirty="0"/>
              <a:t>GPT-3</a:t>
            </a:r>
            <a:r>
              <a:rPr kumimoji="1" lang="zh-CN" altLang="en-US" dirty="0"/>
              <a:t>训练数据分布</a:t>
            </a:r>
          </a:p>
        </p:txBody>
      </p:sp>
      <p:pic>
        <p:nvPicPr>
          <p:cNvPr id="18" name="图片 17">
            <a:extLst>
              <a:ext uri="{FF2B5EF4-FFF2-40B4-BE49-F238E27FC236}">
                <a16:creationId xmlns:a16="http://schemas.microsoft.com/office/drawing/2014/main" id="{59D19548-ECF1-174A-B63F-02220034063A}"/>
              </a:ext>
            </a:extLst>
          </p:cNvPr>
          <p:cNvPicPr>
            <a:picLocks noChangeAspect="1"/>
          </p:cNvPicPr>
          <p:nvPr/>
        </p:nvPicPr>
        <p:blipFill>
          <a:blip r:embed="rId4"/>
          <a:stretch>
            <a:fillRect/>
          </a:stretch>
        </p:blipFill>
        <p:spPr>
          <a:xfrm>
            <a:off x="8545127" y="2045982"/>
            <a:ext cx="3318182" cy="4797426"/>
          </a:xfrm>
          <a:prstGeom prst="rect">
            <a:avLst/>
          </a:prstGeom>
        </p:spPr>
      </p:pic>
      <p:sp>
        <p:nvSpPr>
          <p:cNvPr id="19" name="矩形 18">
            <a:extLst>
              <a:ext uri="{FF2B5EF4-FFF2-40B4-BE49-F238E27FC236}">
                <a16:creationId xmlns:a16="http://schemas.microsoft.com/office/drawing/2014/main" id="{790C954C-E970-9D46-A241-367518D0ED97}"/>
              </a:ext>
            </a:extLst>
          </p:cNvPr>
          <p:cNvSpPr/>
          <p:nvPr/>
        </p:nvSpPr>
        <p:spPr>
          <a:xfrm>
            <a:off x="850948" y="5871249"/>
            <a:ext cx="1766453" cy="243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EA9B99F7-67C5-EC41-A6A5-09614856A4F5}"/>
              </a:ext>
            </a:extLst>
          </p:cNvPr>
          <p:cNvSpPr txBox="1"/>
          <p:nvPr/>
        </p:nvSpPr>
        <p:spPr>
          <a:xfrm>
            <a:off x="2242505" y="6478693"/>
            <a:ext cx="4342856" cy="369332"/>
          </a:xfrm>
          <a:prstGeom prst="rect">
            <a:avLst/>
          </a:prstGeom>
          <a:noFill/>
        </p:spPr>
        <p:txBody>
          <a:bodyPr wrap="none" rtlCol="0">
            <a:spAutoFit/>
          </a:bodyPr>
          <a:lstStyle/>
          <a:p>
            <a:r>
              <a:rPr kumimoji="1" lang="en-US" altLang="zh-CN" dirty="0"/>
              <a:t>gpt-3.5-turbo-0301</a:t>
            </a:r>
            <a:r>
              <a:rPr kumimoji="1" lang="zh-CN" altLang="en-US" dirty="0"/>
              <a:t>是</a:t>
            </a:r>
            <a:r>
              <a:rPr kumimoji="1" lang="en-US" altLang="zh-CN" dirty="0" err="1"/>
              <a:t>chatgpt</a:t>
            </a:r>
            <a:r>
              <a:rPr kumimoji="1" lang="zh-CN" altLang="en-US" dirty="0"/>
              <a:t>的一个版本</a:t>
            </a:r>
          </a:p>
        </p:txBody>
      </p:sp>
      <p:cxnSp>
        <p:nvCxnSpPr>
          <p:cNvPr id="21" name="肘形连接符 20">
            <a:extLst>
              <a:ext uri="{FF2B5EF4-FFF2-40B4-BE49-F238E27FC236}">
                <a16:creationId xmlns:a16="http://schemas.microsoft.com/office/drawing/2014/main" id="{C6833693-C0E0-D040-8B63-CF068CCD1D0B}"/>
              </a:ext>
            </a:extLst>
          </p:cNvPr>
          <p:cNvCxnSpPr>
            <a:cxnSpLocks/>
            <a:stCxn id="19" idx="2"/>
            <a:endCxn id="20" idx="0"/>
          </p:cNvCxnSpPr>
          <p:nvPr/>
        </p:nvCxnSpPr>
        <p:spPr>
          <a:xfrm rot="16200000" flipH="1">
            <a:off x="2892021" y="4956781"/>
            <a:ext cx="364066" cy="2679758"/>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表格 6">
            <a:extLst>
              <a:ext uri="{FF2B5EF4-FFF2-40B4-BE49-F238E27FC236}">
                <a16:creationId xmlns:a16="http://schemas.microsoft.com/office/drawing/2014/main" id="{64DA0949-0AF4-D54C-9E4F-DF5280A96CE7}"/>
              </a:ext>
            </a:extLst>
          </p:cNvPr>
          <p:cNvGraphicFramePr>
            <a:graphicFrameLocks noGrp="1"/>
          </p:cNvGraphicFramePr>
          <p:nvPr>
            <p:extLst>
              <p:ext uri="{D42A27DB-BD31-4B8C-83A1-F6EECF244321}">
                <p14:modId xmlns:p14="http://schemas.microsoft.com/office/powerpoint/2010/main" val="1863758751"/>
              </p:ext>
            </p:extLst>
          </p:nvPr>
        </p:nvGraphicFramePr>
        <p:xfrm>
          <a:off x="652713" y="1540406"/>
          <a:ext cx="7218660" cy="1219200"/>
        </p:xfrm>
        <a:graphic>
          <a:graphicData uri="http://schemas.openxmlformats.org/drawingml/2006/table">
            <a:tbl>
              <a:tblPr firstRow="1" bandRow="1">
                <a:tableStyleId>{5C22544A-7EE6-4342-B048-85BDC9FD1C3A}</a:tableStyleId>
              </a:tblPr>
              <a:tblGrid>
                <a:gridCol w="1804665">
                  <a:extLst>
                    <a:ext uri="{9D8B030D-6E8A-4147-A177-3AD203B41FA5}">
                      <a16:colId xmlns:a16="http://schemas.microsoft.com/office/drawing/2014/main" val="3468065663"/>
                    </a:ext>
                  </a:extLst>
                </a:gridCol>
                <a:gridCol w="1804665">
                  <a:extLst>
                    <a:ext uri="{9D8B030D-6E8A-4147-A177-3AD203B41FA5}">
                      <a16:colId xmlns:a16="http://schemas.microsoft.com/office/drawing/2014/main" val="2575755881"/>
                    </a:ext>
                  </a:extLst>
                </a:gridCol>
                <a:gridCol w="1804665">
                  <a:extLst>
                    <a:ext uri="{9D8B030D-6E8A-4147-A177-3AD203B41FA5}">
                      <a16:colId xmlns:a16="http://schemas.microsoft.com/office/drawing/2014/main" val="3273935653"/>
                    </a:ext>
                  </a:extLst>
                </a:gridCol>
                <a:gridCol w="1804665">
                  <a:extLst>
                    <a:ext uri="{9D8B030D-6E8A-4147-A177-3AD203B41FA5}">
                      <a16:colId xmlns:a16="http://schemas.microsoft.com/office/drawing/2014/main" val="3103013895"/>
                    </a:ext>
                  </a:extLst>
                </a:gridCol>
              </a:tblGrid>
              <a:tr h="265648">
                <a:tc>
                  <a:txBody>
                    <a:bodyPr/>
                    <a:lstStyle/>
                    <a:p>
                      <a:r>
                        <a:rPr lang="zh-CN" altLang="en-US" sz="1400" dirty="0">
                          <a:solidFill>
                            <a:schemeClr val="tx1"/>
                          </a:solidFill>
                        </a:rPr>
                        <a:t>模型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9FA"/>
                    </a:solidFill>
                  </a:tcPr>
                </a:tc>
                <a:tc>
                  <a:txBody>
                    <a:bodyPr/>
                    <a:lstStyle/>
                    <a:p>
                      <a:r>
                        <a:rPr lang="zh-CN" altLang="en-US" sz="1400" dirty="0">
                          <a:solidFill>
                            <a:schemeClr val="tx1"/>
                          </a:solidFill>
                        </a:rPr>
                        <a:t>发布时间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9FA"/>
                    </a:solidFill>
                  </a:tcPr>
                </a:tc>
                <a:tc>
                  <a:txBody>
                    <a:bodyPr/>
                    <a:lstStyle/>
                    <a:p>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9FA"/>
                    </a:solidFill>
                  </a:tcPr>
                </a:tc>
                <a:tc>
                  <a:txBody>
                    <a:bodyPr/>
                    <a:lstStyle/>
                    <a:p>
                      <a:r>
                        <a:rPr lang="zh-CN" altLang="en-US" sz="1400" dirty="0">
                          <a:solidFill>
                            <a:schemeClr val="tx1"/>
                          </a:solidFill>
                        </a:rPr>
                        <a:t>预训练数据大小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9FA"/>
                    </a:solidFill>
                  </a:tcPr>
                </a:tc>
                <a:extLst>
                  <a:ext uri="{0D108BD9-81ED-4DB2-BD59-A6C34878D82A}">
                    <a16:rowId xmlns:a16="http://schemas.microsoft.com/office/drawing/2014/main" val="4116524496"/>
                  </a:ext>
                </a:extLst>
              </a:tr>
              <a:tr h="265648">
                <a:tc>
                  <a:txBody>
                    <a:bodyPr/>
                    <a:lstStyle/>
                    <a:p>
                      <a:r>
                        <a:rPr lang="en" sz="1400" dirty="0"/>
                        <a:t>GPT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2018 </a:t>
                      </a:r>
                      <a:r>
                        <a:rPr lang="zh-CN" altLang="en-US" sz="1400"/>
                        <a:t>年 </a:t>
                      </a:r>
                      <a:r>
                        <a:rPr lang="en-US" altLang="zh-CN" sz="1400"/>
                        <a:t>6 </a:t>
                      </a:r>
                      <a:r>
                        <a:rPr lang="zh-CN" altLang="en-US" sz="1400"/>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1.17 </a:t>
                      </a:r>
                      <a:r>
                        <a:rPr lang="zh-CN" altLang="en-US" sz="1400"/>
                        <a:t>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400" dirty="0"/>
                        <a:t>约 </a:t>
                      </a:r>
                      <a:r>
                        <a:rPr lang="en-US" altLang="zh-CN" sz="1400" dirty="0"/>
                        <a:t>5</a:t>
                      </a:r>
                      <a:r>
                        <a:rPr lang="en" sz="1400" dirty="0"/>
                        <a:t>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4118884"/>
                  </a:ext>
                </a:extLst>
              </a:tr>
              <a:tr h="265648">
                <a:tc>
                  <a:txBody>
                    <a:bodyPr/>
                    <a:lstStyle/>
                    <a:p>
                      <a:r>
                        <a:rPr lang="en" sz="1400"/>
                        <a:t>GPT-2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2019 </a:t>
                      </a:r>
                      <a:r>
                        <a:rPr lang="zh-CN" altLang="en-US" sz="1400"/>
                        <a:t>年 </a:t>
                      </a:r>
                      <a:r>
                        <a:rPr lang="en-US" altLang="zh-CN" sz="1400"/>
                        <a:t>2 </a:t>
                      </a:r>
                      <a:r>
                        <a:rPr lang="zh-CN" altLang="en-US" sz="1400"/>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15 </a:t>
                      </a:r>
                      <a:r>
                        <a:rPr lang="zh-CN" altLang="en-US" sz="1400"/>
                        <a:t>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sz="1400"/>
                        <a:t>40GB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2151462"/>
                  </a:ext>
                </a:extLst>
              </a:tr>
              <a:tr h="265648">
                <a:tc>
                  <a:txBody>
                    <a:bodyPr/>
                    <a:lstStyle/>
                    <a:p>
                      <a:r>
                        <a:rPr lang="en" sz="1400"/>
                        <a:t>GPT-3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t>2020 </a:t>
                      </a:r>
                      <a:r>
                        <a:rPr lang="zh-CN" altLang="en-US" sz="1400" dirty="0"/>
                        <a:t>年 </a:t>
                      </a:r>
                      <a:r>
                        <a:rPr lang="en-US" altLang="zh-CN" sz="1400" dirty="0"/>
                        <a:t>5 </a:t>
                      </a:r>
                      <a:r>
                        <a:rPr lang="zh-CN" altLang="en-US" sz="1400" dirty="0"/>
                        <a:t>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a:t>1,750 </a:t>
                      </a:r>
                      <a:r>
                        <a:rPr lang="zh-CN" altLang="en-US" sz="1400"/>
                        <a:t>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sz="1400" dirty="0"/>
                        <a:t>45TB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8192393"/>
                  </a:ext>
                </a:extLst>
              </a:tr>
            </a:tbl>
          </a:graphicData>
        </a:graphic>
      </p:graphicFrame>
      <p:sp>
        <p:nvSpPr>
          <p:cNvPr id="9" name="文本框 8">
            <a:extLst>
              <a:ext uri="{FF2B5EF4-FFF2-40B4-BE49-F238E27FC236}">
                <a16:creationId xmlns:a16="http://schemas.microsoft.com/office/drawing/2014/main" id="{FC12C9A9-9943-2142-93A5-71CDEF731ACD}"/>
              </a:ext>
            </a:extLst>
          </p:cNvPr>
          <p:cNvSpPr txBox="1"/>
          <p:nvPr/>
        </p:nvSpPr>
        <p:spPr>
          <a:xfrm>
            <a:off x="2193207" y="1118101"/>
            <a:ext cx="4137671" cy="369332"/>
          </a:xfrm>
          <a:prstGeom prst="rect">
            <a:avLst/>
          </a:prstGeom>
          <a:noFill/>
        </p:spPr>
        <p:txBody>
          <a:bodyPr wrap="none" rtlCol="0">
            <a:spAutoFit/>
          </a:bodyPr>
          <a:lstStyle/>
          <a:p>
            <a:r>
              <a:rPr kumimoji="1" lang="zh-CN" altLang="en-US" dirty="0"/>
              <a:t>越来越多的训练数据和越来越大的模型</a:t>
            </a:r>
          </a:p>
        </p:txBody>
      </p:sp>
    </p:spTree>
    <p:extLst>
      <p:ext uri="{BB962C8B-B14F-4D97-AF65-F5344CB8AC3E}">
        <p14:creationId xmlns:p14="http://schemas.microsoft.com/office/powerpoint/2010/main" val="167700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AB6D7-2F79-EA43-9063-69367E123660}"/>
              </a:ext>
            </a:extLst>
          </p:cNvPr>
          <p:cNvSpPr>
            <a:spLocks noGrp="1"/>
          </p:cNvSpPr>
          <p:nvPr>
            <p:ph type="title"/>
          </p:nvPr>
        </p:nvSpPr>
        <p:spPr/>
        <p:txBody>
          <a:bodyPr/>
          <a:lstStyle/>
          <a:p>
            <a:r>
              <a:rPr kumimoji="1" lang="zh-CN" altLang="en-US" dirty="0"/>
              <a:t>语言模型是知识库</a:t>
            </a:r>
          </a:p>
        </p:txBody>
      </p:sp>
      <p:pic>
        <p:nvPicPr>
          <p:cNvPr id="6" name="图片 5">
            <a:extLst>
              <a:ext uri="{FF2B5EF4-FFF2-40B4-BE49-F238E27FC236}">
                <a16:creationId xmlns:a16="http://schemas.microsoft.com/office/drawing/2014/main" id="{F26F8A94-0B13-204C-AA2F-28EEEC2D3795}"/>
              </a:ext>
            </a:extLst>
          </p:cNvPr>
          <p:cNvPicPr>
            <a:picLocks noChangeAspect="1"/>
          </p:cNvPicPr>
          <p:nvPr/>
        </p:nvPicPr>
        <p:blipFill>
          <a:blip r:embed="rId3"/>
          <a:stretch>
            <a:fillRect/>
          </a:stretch>
        </p:blipFill>
        <p:spPr>
          <a:xfrm>
            <a:off x="746237" y="1921485"/>
            <a:ext cx="7529265" cy="4884577"/>
          </a:xfrm>
          <a:prstGeom prst="rect">
            <a:avLst/>
          </a:prstGeom>
        </p:spPr>
      </p:pic>
      <p:sp>
        <p:nvSpPr>
          <p:cNvPr id="7" name="矩形 6">
            <a:extLst>
              <a:ext uri="{FF2B5EF4-FFF2-40B4-BE49-F238E27FC236}">
                <a16:creationId xmlns:a16="http://schemas.microsoft.com/office/drawing/2014/main" id="{C1109DB1-08D7-D349-A48D-F621324E8170}"/>
              </a:ext>
            </a:extLst>
          </p:cNvPr>
          <p:cNvSpPr/>
          <p:nvPr/>
        </p:nvSpPr>
        <p:spPr>
          <a:xfrm>
            <a:off x="3543896" y="4736229"/>
            <a:ext cx="4731606" cy="15300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6813943-DBBA-BF47-B9D9-E80447E881A0}"/>
              </a:ext>
            </a:extLst>
          </p:cNvPr>
          <p:cNvSpPr txBox="1"/>
          <p:nvPr/>
        </p:nvSpPr>
        <p:spPr>
          <a:xfrm>
            <a:off x="8670271" y="1921485"/>
            <a:ext cx="3385095" cy="2800767"/>
          </a:xfrm>
          <a:prstGeom prst="rect">
            <a:avLst/>
          </a:prstGeom>
          <a:noFill/>
        </p:spPr>
        <p:txBody>
          <a:bodyPr wrap="square" rtlCol="0">
            <a:spAutoFit/>
          </a:bodyPr>
          <a:lstStyle/>
          <a:p>
            <a:r>
              <a:rPr kumimoji="1" lang="zh-CN" altLang="en-US" sz="1600" dirty="0"/>
              <a:t>不是用于帮助其它任务，而是</a:t>
            </a:r>
            <a:endParaRPr kumimoji="1" lang="en-US" altLang="zh-CN" sz="1600" dirty="0"/>
          </a:p>
          <a:p>
            <a:r>
              <a:rPr kumimoji="1" lang="zh-CN" altLang="en-US" sz="1600" dirty="0"/>
              <a:t>与训练时一样的方式使用</a:t>
            </a:r>
            <a:endParaRPr kumimoji="1" lang="en-US" altLang="zh-CN" sz="1600" dirty="0"/>
          </a:p>
          <a:p>
            <a:r>
              <a:rPr kumimoji="1" lang="zh-CN" altLang="en-US" sz="1600" dirty="0"/>
              <a:t>第一轮：</a:t>
            </a:r>
            <a:endParaRPr kumimoji="1" lang="en-US" altLang="zh-CN" sz="1600" dirty="0"/>
          </a:p>
          <a:p>
            <a:r>
              <a:rPr kumimoji="1" lang="zh-CN" altLang="en-US" sz="1600" dirty="0"/>
              <a:t>输入：你在哪儿上班？</a:t>
            </a:r>
            <a:endParaRPr kumimoji="1" lang="en-US" altLang="zh-CN" sz="1600" dirty="0"/>
          </a:p>
          <a:p>
            <a:r>
              <a:rPr kumimoji="1" lang="zh-CN" altLang="en-US" sz="1600" dirty="0"/>
              <a:t>输出：腾</a:t>
            </a:r>
            <a:endParaRPr kumimoji="1" lang="en-US" altLang="zh-CN" sz="1600" dirty="0"/>
          </a:p>
          <a:p>
            <a:r>
              <a:rPr kumimoji="1" lang="zh-CN" altLang="en-US" sz="1600" dirty="0"/>
              <a:t>第二轮：</a:t>
            </a:r>
            <a:endParaRPr kumimoji="1" lang="en-US" altLang="zh-CN" sz="1600" dirty="0"/>
          </a:p>
          <a:p>
            <a:r>
              <a:rPr kumimoji="1" lang="zh-CN" altLang="en-US" sz="1600" dirty="0"/>
              <a:t>输入：你在哪儿上班？腾</a:t>
            </a:r>
            <a:endParaRPr kumimoji="1" lang="en-US" altLang="zh-CN" sz="1600" dirty="0"/>
          </a:p>
          <a:p>
            <a:r>
              <a:rPr kumimoji="1" lang="zh-CN" altLang="en-US" sz="1600" dirty="0"/>
              <a:t>输出：讯</a:t>
            </a:r>
            <a:endParaRPr kumimoji="1" lang="en-US" altLang="zh-CN" sz="1600" dirty="0"/>
          </a:p>
          <a:p>
            <a:r>
              <a:rPr kumimoji="1" lang="zh-CN" altLang="en-US" sz="1600" dirty="0"/>
              <a:t>第三轮：</a:t>
            </a:r>
            <a:endParaRPr kumimoji="1" lang="en-US" altLang="zh-CN" sz="1600" dirty="0"/>
          </a:p>
          <a:p>
            <a:r>
              <a:rPr kumimoji="1" lang="zh-CN" altLang="en-US" sz="1600" dirty="0"/>
              <a:t>输入：你在哪儿上班？腾讯</a:t>
            </a:r>
            <a:endParaRPr kumimoji="1" lang="en-US" altLang="zh-CN" sz="1600" dirty="0"/>
          </a:p>
          <a:p>
            <a:r>
              <a:rPr kumimoji="1" lang="zh-CN" altLang="en-US" sz="1600" dirty="0"/>
              <a:t>输出：</a:t>
            </a:r>
            <a:r>
              <a:rPr kumimoji="1" lang="en-US" altLang="zh-CN" sz="1600" dirty="0"/>
              <a:t>E (</a:t>
            </a:r>
            <a:r>
              <a:rPr kumimoji="1" lang="zh-CN" altLang="en-US" sz="1600" dirty="0"/>
              <a:t>表示结束</a:t>
            </a:r>
            <a:r>
              <a:rPr kumimoji="1" lang="en-US" altLang="zh-CN" sz="1600" dirty="0"/>
              <a:t>)</a:t>
            </a:r>
          </a:p>
        </p:txBody>
      </p:sp>
      <p:cxnSp>
        <p:nvCxnSpPr>
          <p:cNvPr id="9" name="肘形连接符 8">
            <a:extLst>
              <a:ext uri="{FF2B5EF4-FFF2-40B4-BE49-F238E27FC236}">
                <a16:creationId xmlns:a16="http://schemas.microsoft.com/office/drawing/2014/main" id="{DC95130F-C8A2-3C40-8851-5BD1DF98B3AE}"/>
              </a:ext>
            </a:extLst>
          </p:cNvPr>
          <p:cNvCxnSpPr>
            <a:cxnSpLocks/>
            <a:stCxn id="7" idx="3"/>
            <a:endCxn id="8" idx="2"/>
          </p:cNvCxnSpPr>
          <p:nvPr/>
        </p:nvCxnSpPr>
        <p:spPr>
          <a:xfrm flipV="1">
            <a:off x="8275502" y="4722252"/>
            <a:ext cx="2087317" cy="778987"/>
          </a:xfrm>
          <a:prstGeom prst="bentConnector2">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71929D4-AE33-F047-856D-144514A102CE}"/>
              </a:ext>
            </a:extLst>
          </p:cNvPr>
          <p:cNvSpPr txBox="1"/>
          <p:nvPr/>
        </p:nvSpPr>
        <p:spPr>
          <a:xfrm>
            <a:off x="6646892" y="6488668"/>
            <a:ext cx="5545108" cy="369332"/>
          </a:xfrm>
          <a:prstGeom prst="rect">
            <a:avLst/>
          </a:prstGeom>
          <a:noFill/>
        </p:spPr>
        <p:txBody>
          <a:bodyPr wrap="none" rtlCol="0">
            <a:spAutoFit/>
          </a:bodyPr>
          <a:lstStyle/>
          <a:p>
            <a:r>
              <a:rPr kumimoji="1" lang="en-US" altLang="zh-CN" dirty="0"/>
              <a:t>2019-EMNLP-Language Models as Knowledge Bases?</a:t>
            </a:r>
            <a:endParaRPr kumimoji="1" lang="zh-CN" altLang="en-US" dirty="0"/>
          </a:p>
        </p:txBody>
      </p:sp>
      <p:sp>
        <p:nvSpPr>
          <p:cNvPr id="26" name="文本框 25">
            <a:extLst>
              <a:ext uri="{FF2B5EF4-FFF2-40B4-BE49-F238E27FC236}">
                <a16:creationId xmlns:a16="http://schemas.microsoft.com/office/drawing/2014/main" id="{A97F3AE2-EFB9-E249-98EA-ACFDF1308B3F}"/>
              </a:ext>
            </a:extLst>
          </p:cNvPr>
          <p:cNvSpPr txBox="1"/>
          <p:nvPr/>
        </p:nvSpPr>
        <p:spPr>
          <a:xfrm>
            <a:off x="300481" y="3532044"/>
            <a:ext cx="140294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关系数据库</a:t>
            </a:r>
          </a:p>
        </p:txBody>
      </p:sp>
      <p:sp>
        <p:nvSpPr>
          <p:cNvPr id="10" name="文本框 9">
            <a:extLst>
              <a:ext uri="{FF2B5EF4-FFF2-40B4-BE49-F238E27FC236}">
                <a16:creationId xmlns:a16="http://schemas.microsoft.com/office/drawing/2014/main" id="{F6DB25E0-2797-0644-915A-ECB2C10B71CD}"/>
              </a:ext>
            </a:extLst>
          </p:cNvPr>
          <p:cNvSpPr txBox="1"/>
          <p:nvPr/>
        </p:nvSpPr>
        <p:spPr>
          <a:xfrm>
            <a:off x="4201539" y="1329733"/>
            <a:ext cx="3416320" cy="369332"/>
          </a:xfrm>
          <a:prstGeom prst="rect">
            <a:avLst/>
          </a:prstGeom>
          <a:noFill/>
        </p:spPr>
        <p:txBody>
          <a:bodyPr wrap="none" rtlCol="0">
            <a:spAutoFit/>
          </a:bodyPr>
          <a:lstStyle/>
          <a:p>
            <a:r>
              <a:rPr kumimoji="1" lang="zh-CN" altLang="en-US" dirty="0"/>
              <a:t>语言模型里学到的不只语言知识</a:t>
            </a:r>
          </a:p>
        </p:txBody>
      </p:sp>
      <p:sp>
        <p:nvSpPr>
          <p:cNvPr id="11" name="文本框 10">
            <a:extLst>
              <a:ext uri="{FF2B5EF4-FFF2-40B4-BE49-F238E27FC236}">
                <a16:creationId xmlns:a16="http://schemas.microsoft.com/office/drawing/2014/main" id="{0C24DF65-297C-4545-BDB8-07A183F84750}"/>
              </a:ext>
            </a:extLst>
          </p:cNvPr>
          <p:cNvSpPr txBox="1"/>
          <p:nvPr/>
        </p:nvSpPr>
        <p:spPr>
          <a:xfrm>
            <a:off x="3423387" y="6491776"/>
            <a:ext cx="68480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/GPT</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0888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AB6D7-2F79-EA43-9063-69367E123660}"/>
              </a:ext>
            </a:extLst>
          </p:cNvPr>
          <p:cNvSpPr>
            <a:spLocks noGrp="1"/>
          </p:cNvSpPr>
          <p:nvPr>
            <p:ph type="title"/>
          </p:nvPr>
        </p:nvSpPr>
        <p:spPr>
          <a:xfrm>
            <a:off x="838200" y="-246992"/>
            <a:ext cx="10515600" cy="1325563"/>
          </a:xfrm>
        </p:spPr>
        <p:txBody>
          <a:bodyPr/>
          <a:lstStyle/>
          <a:p>
            <a:r>
              <a:rPr kumimoji="1" lang="zh-CN" altLang="en-US" dirty="0"/>
              <a:t>语言模型是知识库</a:t>
            </a:r>
          </a:p>
        </p:txBody>
      </p:sp>
      <p:sp>
        <p:nvSpPr>
          <p:cNvPr id="18" name="文本框 17">
            <a:extLst>
              <a:ext uri="{FF2B5EF4-FFF2-40B4-BE49-F238E27FC236}">
                <a16:creationId xmlns:a16="http://schemas.microsoft.com/office/drawing/2014/main" id="{771929D4-AE33-F047-856D-144514A102CE}"/>
              </a:ext>
            </a:extLst>
          </p:cNvPr>
          <p:cNvSpPr txBox="1"/>
          <p:nvPr/>
        </p:nvSpPr>
        <p:spPr>
          <a:xfrm>
            <a:off x="6223699" y="6492875"/>
            <a:ext cx="5968301" cy="369332"/>
          </a:xfrm>
          <a:prstGeom prst="rect">
            <a:avLst/>
          </a:prstGeom>
          <a:noFill/>
        </p:spPr>
        <p:txBody>
          <a:bodyPr wrap="none" rtlCol="0">
            <a:spAutoFit/>
          </a:bodyPr>
          <a:lstStyle/>
          <a:p>
            <a:r>
              <a:rPr kumimoji="1" lang="en-US" altLang="zh-CN" dirty="0"/>
              <a:t>2022-TMLR-Emergent Abilities of Large Language Models</a:t>
            </a:r>
            <a:endParaRPr kumimoji="1" lang="zh-CN" altLang="en-US" dirty="0"/>
          </a:p>
        </p:txBody>
      </p:sp>
      <p:sp>
        <p:nvSpPr>
          <p:cNvPr id="3" name="文本框 2">
            <a:extLst>
              <a:ext uri="{FF2B5EF4-FFF2-40B4-BE49-F238E27FC236}">
                <a16:creationId xmlns:a16="http://schemas.microsoft.com/office/drawing/2014/main" id="{53B0B95F-DF03-7E49-8144-57D47203C542}"/>
              </a:ext>
            </a:extLst>
          </p:cNvPr>
          <p:cNvSpPr txBox="1"/>
          <p:nvPr/>
        </p:nvSpPr>
        <p:spPr>
          <a:xfrm>
            <a:off x="255398" y="1283260"/>
            <a:ext cx="9946954" cy="1200329"/>
          </a:xfrm>
          <a:prstGeom prst="rect">
            <a:avLst/>
          </a:prstGeom>
          <a:noFill/>
        </p:spPr>
        <p:txBody>
          <a:bodyPr wrap="none" rtlCol="0">
            <a:spAutoFit/>
          </a:bodyPr>
          <a:lstStyle/>
          <a:p>
            <a:pPr marL="285750" indent="-285750">
              <a:buFontTx/>
              <a:buChar char="-"/>
            </a:pPr>
            <a:r>
              <a:rPr lang="en" altLang="zh-CN" dirty="0"/>
              <a:t>Emergence is when quantitative changes in a system result in qualitative changes in behavior.</a:t>
            </a:r>
            <a:endParaRPr kumimoji="1" lang="en-US" altLang="zh-CN" dirty="0"/>
          </a:p>
          <a:p>
            <a:pPr marL="742950" lvl="1" indent="-285750">
              <a:buFontTx/>
              <a:buChar char="-"/>
            </a:pPr>
            <a:r>
              <a:rPr kumimoji="1" lang="zh-CN" altLang="en-US" dirty="0"/>
              <a:t>通俗一点，就是量变引起质变</a:t>
            </a:r>
            <a:endParaRPr kumimoji="1" lang="en" altLang="zh-CN" dirty="0"/>
          </a:p>
          <a:p>
            <a:pPr marL="285750" indent="-285750">
              <a:buFontTx/>
              <a:buChar char="-"/>
            </a:pPr>
            <a:r>
              <a:rPr kumimoji="1" lang="zh-CN" altLang="en" dirty="0"/>
              <a:t>语言</a:t>
            </a:r>
            <a:r>
              <a:rPr kumimoji="1" lang="zh-CN" altLang="en-US" dirty="0"/>
              <a:t>模型的涌现现象</a:t>
            </a:r>
            <a:endParaRPr kumimoji="1" lang="en" altLang="zh-CN" dirty="0"/>
          </a:p>
          <a:p>
            <a:pPr marL="742950" lvl="1" indent="-285750">
              <a:buFontTx/>
              <a:buChar char="-"/>
            </a:pPr>
            <a:r>
              <a:rPr kumimoji="1" lang="en" altLang="zh-CN" dirty="0"/>
              <a:t>an ability to be emergent if it is not present in smaller models but is resent in larger models</a:t>
            </a:r>
          </a:p>
        </p:txBody>
      </p:sp>
      <p:pic>
        <p:nvPicPr>
          <p:cNvPr id="4" name="图片 3">
            <a:extLst>
              <a:ext uri="{FF2B5EF4-FFF2-40B4-BE49-F238E27FC236}">
                <a16:creationId xmlns:a16="http://schemas.microsoft.com/office/drawing/2014/main" id="{867DF9F0-906F-2B4D-810C-2762B9816D83}"/>
              </a:ext>
            </a:extLst>
          </p:cNvPr>
          <p:cNvPicPr>
            <a:picLocks noChangeAspect="1"/>
          </p:cNvPicPr>
          <p:nvPr/>
        </p:nvPicPr>
        <p:blipFill>
          <a:blip r:embed="rId3"/>
          <a:stretch>
            <a:fillRect/>
          </a:stretch>
        </p:blipFill>
        <p:spPr>
          <a:xfrm>
            <a:off x="255398" y="2820308"/>
            <a:ext cx="5968301" cy="4037692"/>
          </a:xfrm>
          <a:prstGeom prst="rect">
            <a:avLst/>
          </a:prstGeom>
        </p:spPr>
      </p:pic>
      <p:pic>
        <p:nvPicPr>
          <p:cNvPr id="1026" name="Picture 2">
            <a:extLst>
              <a:ext uri="{FF2B5EF4-FFF2-40B4-BE49-F238E27FC236}">
                <a16:creationId xmlns:a16="http://schemas.microsoft.com/office/drawing/2014/main" id="{B2623303-A016-FA41-9233-3DF856486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400" y="2566717"/>
            <a:ext cx="2367196" cy="17762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473E07-B7F7-7B4A-B453-1E7018DBF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9407" y="4312973"/>
            <a:ext cx="2367196" cy="177539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曲线连接符 12">
            <a:extLst>
              <a:ext uri="{FF2B5EF4-FFF2-40B4-BE49-F238E27FC236}">
                <a16:creationId xmlns:a16="http://schemas.microsoft.com/office/drawing/2014/main" id="{CCE3B665-829A-0846-BAFE-7791E683E181}"/>
              </a:ext>
            </a:extLst>
          </p:cNvPr>
          <p:cNvCxnSpPr>
            <a:cxnSpLocks/>
            <a:stCxn id="1026" idx="3"/>
            <a:endCxn id="1028" idx="0"/>
          </p:cNvCxnSpPr>
          <p:nvPr/>
        </p:nvCxnSpPr>
        <p:spPr>
          <a:xfrm>
            <a:off x="9123596" y="3454831"/>
            <a:ext cx="1629409" cy="858142"/>
          </a:xfrm>
          <a:prstGeom prst="curvedConnector2">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106B83D-B133-AB4A-BC01-D68EE6B228A2}"/>
              </a:ext>
            </a:extLst>
          </p:cNvPr>
          <p:cNvSpPr txBox="1"/>
          <p:nvPr/>
        </p:nvSpPr>
        <p:spPr>
          <a:xfrm>
            <a:off x="8338766" y="6156156"/>
            <a:ext cx="1569660" cy="369332"/>
          </a:xfrm>
          <a:prstGeom prst="rect">
            <a:avLst/>
          </a:prstGeom>
          <a:noFill/>
        </p:spPr>
        <p:txBody>
          <a:bodyPr wrap="none" rtlCol="0">
            <a:spAutoFit/>
          </a:bodyPr>
          <a:lstStyle/>
          <a:p>
            <a:r>
              <a:rPr kumimoji="1" lang="zh-CN" altLang="en-US" dirty="0"/>
              <a:t>或者是顿悟？</a:t>
            </a:r>
          </a:p>
        </p:txBody>
      </p:sp>
      <p:sp>
        <p:nvSpPr>
          <p:cNvPr id="10" name="文本框 9">
            <a:extLst>
              <a:ext uri="{FF2B5EF4-FFF2-40B4-BE49-F238E27FC236}">
                <a16:creationId xmlns:a16="http://schemas.microsoft.com/office/drawing/2014/main" id="{D51CA3E7-3751-0441-AD52-03C3804FF2A5}"/>
              </a:ext>
            </a:extLst>
          </p:cNvPr>
          <p:cNvSpPr txBox="1"/>
          <p:nvPr/>
        </p:nvSpPr>
        <p:spPr>
          <a:xfrm>
            <a:off x="10014972" y="3240893"/>
            <a:ext cx="1338828" cy="369332"/>
          </a:xfrm>
          <a:prstGeom prst="rect">
            <a:avLst/>
          </a:prstGeom>
          <a:noFill/>
        </p:spPr>
        <p:txBody>
          <a:bodyPr wrap="none" rtlCol="0">
            <a:spAutoFit/>
          </a:bodyPr>
          <a:lstStyle/>
          <a:p>
            <a:r>
              <a:rPr kumimoji="1" lang="zh-CN" altLang="en-US" dirty="0"/>
              <a:t>知道得更多</a:t>
            </a:r>
          </a:p>
        </p:txBody>
      </p:sp>
      <p:sp>
        <p:nvSpPr>
          <p:cNvPr id="6" name="文本框 5">
            <a:extLst>
              <a:ext uri="{FF2B5EF4-FFF2-40B4-BE49-F238E27FC236}">
                <a16:creationId xmlns:a16="http://schemas.microsoft.com/office/drawing/2014/main" id="{554D23F9-2710-6947-A4B5-AEE9034F881D}"/>
              </a:ext>
            </a:extLst>
          </p:cNvPr>
          <p:cNvSpPr txBox="1"/>
          <p:nvPr/>
        </p:nvSpPr>
        <p:spPr>
          <a:xfrm>
            <a:off x="3697747" y="893905"/>
            <a:ext cx="4796506" cy="369332"/>
          </a:xfrm>
          <a:prstGeom prst="rect">
            <a:avLst/>
          </a:prstGeom>
          <a:noFill/>
        </p:spPr>
        <p:txBody>
          <a:bodyPr wrap="none" rtlCol="0">
            <a:spAutoFit/>
          </a:bodyPr>
          <a:lstStyle/>
          <a:p>
            <a:r>
              <a:rPr kumimoji="1" lang="zh-CN" altLang="en-US" dirty="0"/>
              <a:t>语言知识 </a:t>
            </a:r>
            <a:r>
              <a:rPr kumimoji="1" lang="en-US" altLang="zh-CN" dirty="0"/>
              <a:t>-&gt; </a:t>
            </a:r>
            <a:r>
              <a:rPr kumimoji="1" lang="zh-CN" altLang="en-US" dirty="0"/>
              <a:t>知识库 的转变，是一种涌现现象</a:t>
            </a:r>
          </a:p>
        </p:txBody>
      </p:sp>
    </p:spTree>
    <p:extLst>
      <p:ext uri="{BB962C8B-B14F-4D97-AF65-F5344CB8AC3E}">
        <p14:creationId xmlns:p14="http://schemas.microsoft.com/office/powerpoint/2010/main" val="4112439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AB6D7-2F79-EA43-9063-69367E123660}"/>
              </a:ext>
            </a:extLst>
          </p:cNvPr>
          <p:cNvSpPr>
            <a:spLocks noGrp="1"/>
          </p:cNvSpPr>
          <p:nvPr>
            <p:ph type="title"/>
          </p:nvPr>
        </p:nvSpPr>
        <p:spPr/>
        <p:txBody>
          <a:bodyPr/>
          <a:lstStyle/>
          <a:p>
            <a:r>
              <a:rPr kumimoji="1" lang="zh-CN" altLang="en-US" dirty="0"/>
              <a:t>语言模型是知识库</a:t>
            </a:r>
          </a:p>
        </p:txBody>
      </p:sp>
      <p:sp>
        <p:nvSpPr>
          <p:cNvPr id="18" name="文本框 17">
            <a:extLst>
              <a:ext uri="{FF2B5EF4-FFF2-40B4-BE49-F238E27FC236}">
                <a16:creationId xmlns:a16="http://schemas.microsoft.com/office/drawing/2014/main" id="{771929D4-AE33-F047-856D-144514A102CE}"/>
              </a:ext>
            </a:extLst>
          </p:cNvPr>
          <p:cNvSpPr txBox="1"/>
          <p:nvPr/>
        </p:nvSpPr>
        <p:spPr>
          <a:xfrm>
            <a:off x="7773803" y="6488668"/>
            <a:ext cx="4418197" cy="369332"/>
          </a:xfrm>
          <a:prstGeom prst="rect">
            <a:avLst/>
          </a:prstGeom>
          <a:noFill/>
        </p:spPr>
        <p:txBody>
          <a:bodyPr wrap="none" rtlCol="0">
            <a:spAutoFit/>
          </a:bodyPr>
          <a:lstStyle/>
          <a:p>
            <a:r>
              <a:rPr kumimoji="1" lang="en-US" altLang="zh-CN" dirty="0"/>
              <a:t>2023-</a:t>
            </a:r>
            <a:r>
              <a:rPr kumimoji="1" lang="zh-CN" altLang="en-US" dirty="0"/>
              <a:t>哈尔滨工业大学：</a:t>
            </a:r>
            <a:r>
              <a:rPr kumimoji="1" lang="en-US" altLang="zh-CN" dirty="0" err="1"/>
              <a:t>ChatGPT</a:t>
            </a:r>
            <a:r>
              <a:rPr kumimoji="1" lang="zh-CN" altLang="en-US" dirty="0"/>
              <a:t>调研报告</a:t>
            </a:r>
          </a:p>
        </p:txBody>
      </p:sp>
      <p:graphicFrame>
        <p:nvGraphicFramePr>
          <p:cNvPr id="3" name="表格 3">
            <a:extLst>
              <a:ext uri="{FF2B5EF4-FFF2-40B4-BE49-F238E27FC236}">
                <a16:creationId xmlns:a16="http://schemas.microsoft.com/office/drawing/2014/main" id="{6F58ECFA-BEF1-014D-8A06-8EB058612AE4}"/>
              </a:ext>
            </a:extLst>
          </p:cNvPr>
          <p:cNvGraphicFramePr>
            <a:graphicFrameLocks noGrp="1"/>
          </p:cNvGraphicFramePr>
          <p:nvPr>
            <p:extLst>
              <p:ext uri="{D42A27DB-BD31-4B8C-83A1-F6EECF244321}">
                <p14:modId xmlns:p14="http://schemas.microsoft.com/office/powerpoint/2010/main" val="257256726"/>
              </p:ext>
            </p:extLst>
          </p:nvPr>
        </p:nvGraphicFramePr>
        <p:xfrm>
          <a:off x="399393" y="2319459"/>
          <a:ext cx="11393214" cy="1483360"/>
        </p:xfrm>
        <a:graphic>
          <a:graphicData uri="http://schemas.openxmlformats.org/drawingml/2006/table">
            <a:tbl>
              <a:tblPr firstRow="1" bandRow="1">
                <a:tableStyleId>{5C22544A-7EE6-4342-B048-85BDC9FD1C3A}</a:tableStyleId>
              </a:tblPr>
              <a:tblGrid>
                <a:gridCol w="1627602">
                  <a:extLst>
                    <a:ext uri="{9D8B030D-6E8A-4147-A177-3AD203B41FA5}">
                      <a16:colId xmlns:a16="http://schemas.microsoft.com/office/drawing/2014/main" val="1261419718"/>
                    </a:ext>
                  </a:extLst>
                </a:gridCol>
                <a:gridCol w="1627602">
                  <a:extLst>
                    <a:ext uri="{9D8B030D-6E8A-4147-A177-3AD203B41FA5}">
                      <a16:colId xmlns:a16="http://schemas.microsoft.com/office/drawing/2014/main" val="82288752"/>
                    </a:ext>
                  </a:extLst>
                </a:gridCol>
                <a:gridCol w="1627602">
                  <a:extLst>
                    <a:ext uri="{9D8B030D-6E8A-4147-A177-3AD203B41FA5}">
                      <a16:colId xmlns:a16="http://schemas.microsoft.com/office/drawing/2014/main" val="1890899163"/>
                    </a:ext>
                  </a:extLst>
                </a:gridCol>
                <a:gridCol w="2063757">
                  <a:extLst>
                    <a:ext uri="{9D8B030D-6E8A-4147-A177-3AD203B41FA5}">
                      <a16:colId xmlns:a16="http://schemas.microsoft.com/office/drawing/2014/main" val="694984662"/>
                    </a:ext>
                  </a:extLst>
                </a:gridCol>
                <a:gridCol w="1616963">
                  <a:extLst>
                    <a:ext uri="{9D8B030D-6E8A-4147-A177-3AD203B41FA5}">
                      <a16:colId xmlns:a16="http://schemas.microsoft.com/office/drawing/2014/main" val="1048782527"/>
                    </a:ext>
                  </a:extLst>
                </a:gridCol>
                <a:gridCol w="1202086">
                  <a:extLst>
                    <a:ext uri="{9D8B030D-6E8A-4147-A177-3AD203B41FA5}">
                      <a16:colId xmlns:a16="http://schemas.microsoft.com/office/drawing/2014/main" val="3596628924"/>
                    </a:ext>
                  </a:extLst>
                </a:gridCol>
                <a:gridCol w="1627602">
                  <a:extLst>
                    <a:ext uri="{9D8B030D-6E8A-4147-A177-3AD203B41FA5}">
                      <a16:colId xmlns:a16="http://schemas.microsoft.com/office/drawing/2014/main" val="3799104030"/>
                    </a:ext>
                  </a:extLst>
                </a:gridCol>
              </a:tblGrid>
              <a:tr h="370840">
                <a:tc>
                  <a:txBody>
                    <a:bodyPr/>
                    <a:lstStyle/>
                    <a:p>
                      <a:r>
                        <a:rPr lang="zh-CN" altLang="en-US" dirty="0">
                          <a:solidFill>
                            <a:schemeClr val="tx1"/>
                          </a:solidFill>
                        </a:rPr>
                        <a:t>知识表示方式</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表示的精确度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知识调用方式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调用方式的自然度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研究领域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代表应用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代表公司</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1740394"/>
                  </a:ext>
                </a:extLst>
              </a:tr>
              <a:tr h="370840">
                <a:tc>
                  <a:txBody>
                    <a:bodyPr/>
                    <a:lstStyle/>
                    <a:p>
                      <a:r>
                        <a:rPr lang="zh-CN" altLang="en-US" dirty="0">
                          <a:solidFill>
                            <a:schemeClr val="tx1"/>
                          </a:solidFill>
                        </a:rPr>
                        <a:t>关系型数据库</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SQL</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数据库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MySQL</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Oracle</a:t>
                      </a:r>
                      <a:r>
                        <a:rPr lang="zh-CN" altLang="en-US" dirty="0">
                          <a:solidFill>
                            <a:schemeClr val="tx1"/>
                          </a:solidFill>
                        </a:rPr>
                        <a:t>、微软</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1366851"/>
                  </a:ext>
                </a:extLst>
              </a:tr>
              <a:tr h="370840">
                <a:tc>
                  <a:txBody>
                    <a:bodyPr/>
                    <a:lstStyle/>
                    <a:p>
                      <a:r>
                        <a:rPr lang="zh-CN" altLang="en-US" dirty="0">
                          <a:solidFill>
                            <a:schemeClr val="tx1"/>
                          </a:solidFill>
                        </a:rPr>
                        <a:t>互联网</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Keywords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信息检索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搜索引擎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Google</a:t>
                      </a:r>
                      <a:r>
                        <a:rPr lang="zh-CN" altLang="en-US" dirty="0">
                          <a:solidFill>
                            <a:schemeClr val="tx1"/>
                          </a:solidFill>
                        </a:rPr>
                        <a:t>、微软</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6872366"/>
                  </a:ext>
                </a:extLst>
              </a:tr>
              <a:tr h="370840">
                <a:tc>
                  <a:txBody>
                    <a:bodyPr/>
                    <a:lstStyle/>
                    <a:p>
                      <a:r>
                        <a:rPr lang="zh-CN" altLang="en-US" dirty="0">
                          <a:solidFill>
                            <a:schemeClr val="tx1"/>
                          </a:solidFill>
                        </a:rPr>
                        <a:t>语言模型</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自然语言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rPr>
                        <a:t>自然语言处理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a:solidFill>
                            <a:schemeClr val="tx1"/>
                          </a:solidFill>
                        </a:rPr>
                        <a:t>ChatGPT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a:solidFill>
                            <a:schemeClr val="tx1"/>
                          </a:solidFill>
                        </a:rPr>
                        <a:t>OpenAI</a:t>
                      </a:r>
                      <a:r>
                        <a:rPr lang="zh-CN" altLang="en-US" dirty="0">
                          <a:solidFill>
                            <a:schemeClr val="tx1"/>
                          </a:solidFill>
                        </a:rPr>
                        <a:t>、微软</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8248712"/>
                  </a:ext>
                </a:extLst>
              </a:tr>
            </a:tbl>
          </a:graphicData>
        </a:graphic>
      </p:graphicFrame>
      <p:sp>
        <p:nvSpPr>
          <p:cNvPr id="4" name="文本框 3">
            <a:extLst>
              <a:ext uri="{FF2B5EF4-FFF2-40B4-BE49-F238E27FC236}">
                <a16:creationId xmlns:a16="http://schemas.microsoft.com/office/drawing/2014/main" id="{5FF67FAC-A93A-0642-ABA1-86D2C0863A8A}"/>
              </a:ext>
            </a:extLst>
          </p:cNvPr>
          <p:cNvSpPr txBox="1"/>
          <p:nvPr/>
        </p:nvSpPr>
        <p:spPr>
          <a:xfrm>
            <a:off x="4618672" y="1818290"/>
            <a:ext cx="2954655" cy="369332"/>
          </a:xfrm>
          <a:prstGeom prst="rect">
            <a:avLst/>
          </a:prstGeom>
          <a:noFill/>
        </p:spPr>
        <p:txBody>
          <a:bodyPr wrap="none" rtlCol="0">
            <a:spAutoFit/>
          </a:bodyPr>
          <a:lstStyle/>
          <a:p>
            <a:r>
              <a:rPr kumimoji="1" lang="zh-CN" altLang="en-US" dirty="0"/>
              <a:t>知识表示和调用方式的演进</a:t>
            </a:r>
          </a:p>
        </p:txBody>
      </p:sp>
      <p:sp>
        <p:nvSpPr>
          <p:cNvPr id="5" name="文本框 4">
            <a:extLst>
              <a:ext uri="{FF2B5EF4-FFF2-40B4-BE49-F238E27FC236}">
                <a16:creationId xmlns:a16="http://schemas.microsoft.com/office/drawing/2014/main" id="{E7175B4C-7289-6A4B-B41E-42BAEAEDBF99}"/>
              </a:ext>
            </a:extLst>
          </p:cNvPr>
          <p:cNvSpPr txBox="1"/>
          <p:nvPr/>
        </p:nvSpPr>
        <p:spPr>
          <a:xfrm>
            <a:off x="399393" y="4684078"/>
            <a:ext cx="11134779" cy="923330"/>
          </a:xfrm>
          <a:prstGeom prst="rect">
            <a:avLst/>
          </a:prstGeom>
          <a:noFill/>
        </p:spPr>
        <p:txBody>
          <a:bodyPr wrap="none" rtlCol="0">
            <a:spAutoFit/>
          </a:bodyPr>
          <a:lstStyle/>
          <a:p>
            <a:r>
              <a:rPr kumimoji="1" lang="zh-CN" altLang="en-US" dirty="0"/>
              <a:t>接下来的工作就是从</a:t>
            </a:r>
            <a:r>
              <a:rPr kumimoji="1" lang="zh-CN" altLang="en-US" dirty="0">
                <a:solidFill>
                  <a:srgbClr val="FF0000"/>
                </a:solidFill>
              </a:rPr>
              <a:t>知识表示</a:t>
            </a:r>
            <a:r>
              <a:rPr kumimoji="1" lang="zh-CN" altLang="en-US" dirty="0"/>
              <a:t>和</a:t>
            </a:r>
            <a:r>
              <a:rPr kumimoji="1" lang="zh-CN" altLang="en-US" dirty="0">
                <a:solidFill>
                  <a:srgbClr val="FF0000"/>
                </a:solidFill>
              </a:rPr>
              <a:t>调用方式</a:t>
            </a:r>
            <a:r>
              <a:rPr kumimoji="1" lang="zh-CN" altLang="en-US" dirty="0"/>
              <a:t>两个维度来降低从语言模型中检索知识的难度：</a:t>
            </a:r>
            <a:endParaRPr kumimoji="1" lang="en-US" altLang="zh-CN" dirty="0"/>
          </a:p>
          <a:p>
            <a:pPr marL="285750" indent="-285750">
              <a:buFontTx/>
              <a:buChar char="-"/>
            </a:pPr>
            <a:r>
              <a:rPr kumimoji="1" lang="zh-CN" altLang="en-US" dirty="0"/>
              <a:t>提示学习 </a:t>
            </a:r>
            <a:r>
              <a:rPr kumimoji="1" lang="en-US" altLang="zh-CN" dirty="0"/>
              <a:t>(Prompt-Learning)</a:t>
            </a:r>
            <a:r>
              <a:rPr kumimoji="1" lang="zh-CN" altLang="en-US" dirty="0"/>
              <a:t>，类似于搜索引擎的用户通过改变关键词来从搜索引擎中找到自己想要的信息</a:t>
            </a:r>
            <a:endParaRPr kumimoji="1" lang="en-US" altLang="zh-CN" dirty="0"/>
          </a:p>
          <a:p>
            <a:pPr marL="285750" indent="-285750">
              <a:buFontTx/>
              <a:buChar char="-"/>
            </a:pPr>
            <a:r>
              <a:rPr kumimoji="1" lang="zh-CN" altLang="en-US" dirty="0"/>
              <a:t>精调语言模型，类似于</a:t>
            </a:r>
            <a:r>
              <a:rPr kumimoji="1" lang="en-US" altLang="zh-CN" dirty="0"/>
              <a:t>Google</a:t>
            </a:r>
            <a:r>
              <a:rPr kumimoji="1" lang="zh-CN" altLang="en-US" dirty="0"/>
              <a:t>、百度对搜索引擎做优化</a:t>
            </a:r>
          </a:p>
        </p:txBody>
      </p:sp>
    </p:spTree>
    <p:extLst>
      <p:ext uri="{BB962C8B-B14F-4D97-AF65-F5344CB8AC3E}">
        <p14:creationId xmlns:p14="http://schemas.microsoft.com/office/powerpoint/2010/main" val="21269997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2465</TotalTime>
  <Words>3313</Words>
  <Application>Microsoft Macintosh PowerPoint</Application>
  <PresentationFormat>宽屏</PresentationFormat>
  <Paragraphs>569</Paragraphs>
  <Slides>37</Slides>
  <Notes>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等线</vt:lpstr>
      <vt:lpstr>等线 Light</vt:lpstr>
      <vt:lpstr>Arial</vt:lpstr>
      <vt:lpstr>Cambria Math</vt:lpstr>
      <vt:lpstr>Times New Roman</vt:lpstr>
      <vt:lpstr>Office 主题​​</vt:lpstr>
      <vt:lpstr>ChatGPT 从语言知识到知识库</vt:lpstr>
      <vt:lpstr>Outline</vt:lpstr>
      <vt:lpstr>ChatGPT: 通过人类反馈精调的GPT-3.5</vt:lpstr>
      <vt:lpstr>Try ChatGPT</vt:lpstr>
      <vt:lpstr>语言模型</vt:lpstr>
      <vt:lpstr>语言模型</vt:lpstr>
      <vt:lpstr>语言模型是知识库</vt:lpstr>
      <vt:lpstr>语言模型是知识库</vt:lpstr>
      <vt:lpstr>语言模型是知识库</vt:lpstr>
      <vt:lpstr>提示学习（Prompt-Learning）调用方式优化</vt:lpstr>
      <vt:lpstr>提示学习（Prompt-Learning）调用方式优化</vt:lpstr>
      <vt:lpstr>提示学习（Prompt-Learning）</vt:lpstr>
      <vt:lpstr>上下文学习（In-Context Learning）一种Prompt-Learning</vt:lpstr>
      <vt:lpstr>思维链（Chain-of-Thought）一种Prompt-Learning</vt:lpstr>
      <vt:lpstr>上下文学习中上下文的作用</vt:lpstr>
      <vt:lpstr>上下文学习中上下文的作用</vt:lpstr>
      <vt:lpstr>上下文学习中上下文的作用</vt:lpstr>
      <vt:lpstr>精调语言模型-Codex</vt:lpstr>
      <vt:lpstr>精调语言模型-Codex</vt:lpstr>
      <vt:lpstr>精调语言模型-InstructGPT</vt:lpstr>
      <vt:lpstr>精调语言模型-InstructGPT</vt:lpstr>
      <vt:lpstr>精调语言模型-InstructGPT</vt:lpstr>
      <vt:lpstr>精调语言模型-InstructGPT</vt:lpstr>
      <vt:lpstr>InstructGPT: 精调语言模型</vt:lpstr>
      <vt:lpstr>InstructGPT: 训练强化学习奖励函数critic</vt:lpstr>
      <vt:lpstr>InstructGPT: 用强化学习再精调语言模型actor</vt:lpstr>
      <vt:lpstr>InstructGPT: 用强化学习再精调语言模型actor</vt:lpstr>
      <vt:lpstr>InstructGPT:用强化学习再精调语言模型</vt:lpstr>
      <vt:lpstr>InstructGPT:用强化学习再精调语言模型</vt:lpstr>
      <vt:lpstr>InstructGPT:用强化学习再精调语言模型</vt:lpstr>
      <vt:lpstr>InstructGPT:用强化学习再精调语言模型</vt:lpstr>
      <vt:lpstr>精调语言模型-ChatGPT</vt:lpstr>
      <vt:lpstr>ChatGPT评估</vt:lpstr>
      <vt:lpstr>Resource: Repository</vt:lpstr>
      <vt:lpstr>Resource: Article</vt:lpstr>
      <vt:lpstr>Thanks</vt:lpstr>
      <vt:lpstr>附录：各种复杂系统中的涌现现象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dc:title>
  <dc:creator>Microsoft Office User</dc:creator>
  <cp:lastModifiedBy>Microsoft Office User</cp:lastModifiedBy>
  <cp:revision>518</cp:revision>
  <dcterms:created xsi:type="dcterms:W3CDTF">2023-03-13T06:49:41Z</dcterms:created>
  <dcterms:modified xsi:type="dcterms:W3CDTF">2023-03-17T08:33:27Z</dcterms:modified>
</cp:coreProperties>
</file>